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9" r:id="rId1"/>
  </p:sldMasterIdLst>
  <p:sldIdLst>
    <p:sldId id="256" r:id="rId2"/>
    <p:sldId id="258" r:id="rId3"/>
    <p:sldId id="266" r:id="rId4"/>
    <p:sldId id="281" r:id="rId5"/>
    <p:sldId id="282" r:id="rId6"/>
    <p:sldId id="283" r:id="rId7"/>
    <p:sldId id="284" r:id="rId8"/>
    <p:sldId id="285" r:id="rId9"/>
    <p:sldId id="287" r:id="rId10"/>
    <p:sldId id="286" r:id="rId11"/>
    <p:sldId id="295" r:id="rId12"/>
    <p:sldId id="292" r:id="rId13"/>
    <p:sldId id="293" r:id="rId14"/>
    <p:sldId id="294" r:id="rId15"/>
    <p:sldId id="314" r:id="rId16"/>
    <p:sldId id="315" r:id="rId17"/>
    <p:sldId id="316" r:id="rId18"/>
    <p:sldId id="288" r:id="rId19"/>
    <p:sldId id="303" r:id="rId20"/>
    <p:sldId id="304" r:id="rId21"/>
    <p:sldId id="289" r:id="rId22"/>
    <p:sldId id="301" r:id="rId23"/>
    <p:sldId id="290" r:id="rId24"/>
    <p:sldId id="302" r:id="rId25"/>
    <p:sldId id="305" r:id="rId26"/>
    <p:sldId id="306" r:id="rId27"/>
    <p:sldId id="309" r:id="rId28"/>
    <p:sldId id="310" r:id="rId29"/>
    <p:sldId id="311" r:id="rId30"/>
    <p:sldId id="312" r:id="rId31"/>
    <p:sldId id="319" r:id="rId32"/>
    <p:sldId id="320" r:id="rId33"/>
    <p:sldId id="321" r:id="rId34"/>
    <p:sldId id="322" r:id="rId35"/>
    <p:sldId id="323" r:id="rId36"/>
    <p:sldId id="324" r:id="rId37"/>
    <p:sldId id="308" r:id="rId38"/>
    <p:sldId id="325" r:id="rId39"/>
    <p:sldId id="327" r:id="rId40"/>
    <p:sldId id="326" r:id="rId41"/>
    <p:sldId id="317" r:id="rId42"/>
    <p:sldId id="328" r:id="rId43"/>
    <p:sldId id="329" r:id="rId44"/>
    <p:sldId id="330" r:id="rId45"/>
    <p:sldId id="331" r:id="rId46"/>
    <p:sldId id="332" r:id="rId47"/>
    <p:sldId id="296" r:id="rId48"/>
    <p:sldId id="263" r:id="rId49"/>
    <p:sldId id="333" r:id="rId50"/>
    <p:sldId id="341" r:id="rId51"/>
    <p:sldId id="334" r:id="rId52"/>
    <p:sldId id="336" r:id="rId53"/>
    <p:sldId id="346" r:id="rId54"/>
    <p:sldId id="335" r:id="rId55"/>
    <p:sldId id="313" r:id="rId56"/>
    <p:sldId id="342" r:id="rId57"/>
    <p:sldId id="318" r:id="rId58"/>
    <p:sldId id="344" r:id="rId59"/>
    <p:sldId id="345" r:id="rId60"/>
    <p:sldId id="278" r:id="rId61"/>
    <p:sldId id="338" r:id="rId62"/>
    <p:sldId id="339" r:id="rId63"/>
    <p:sldId id="340" r:id="rId64"/>
    <p:sldId id="343" r:id="rId65"/>
    <p:sldId id="337" r:id="rId66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1206" y="21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51095-B140-4E3D-8C3F-D9696E645DD7}" type="datetimeFigureOut">
              <a:rPr lang="uk-UA" smtClean="0"/>
              <a:pPr/>
              <a:t>19.05.2024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E5F0B-E8D7-474D-893D-B503FBDBC8CA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44931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51095-B140-4E3D-8C3F-D9696E645DD7}" type="datetimeFigureOut">
              <a:rPr lang="uk-UA" smtClean="0"/>
              <a:pPr/>
              <a:t>19.05.2024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E5F0B-E8D7-474D-893D-B503FBDBC8CA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54869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51095-B140-4E3D-8C3F-D9696E645DD7}" type="datetimeFigureOut">
              <a:rPr lang="uk-UA" smtClean="0"/>
              <a:pPr/>
              <a:t>19.05.2024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E5F0B-E8D7-474D-893D-B503FBDBC8CA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03107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51095-B140-4E3D-8C3F-D9696E645DD7}" type="datetimeFigureOut">
              <a:rPr lang="uk-UA" smtClean="0"/>
              <a:pPr/>
              <a:t>19.05.2024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E5F0B-E8D7-474D-893D-B503FBDBC8CA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49503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51095-B140-4E3D-8C3F-D9696E645DD7}" type="datetimeFigureOut">
              <a:rPr lang="uk-UA" smtClean="0"/>
              <a:pPr/>
              <a:t>19.05.2024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E5F0B-E8D7-474D-893D-B503FBDBC8CA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6427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51095-B140-4E3D-8C3F-D9696E645DD7}" type="datetimeFigureOut">
              <a:rPr lang="uk-UA" smtClean="0"/>
              <a:pPr/>
              <a:t>19.05.2024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E5F0B-E8D7-474D-893D-B503FBDBC8CA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54958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51095-B140-4E3D-8C3F-D9696E645DD7}" type="datetimeFigureOut">
              <a:rPr lang="uk-UA" smtClean="0"/>
              <a:pPr/>
              <a:t>19.05.2024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E5F0B-E8D7-474D-893D-B503FBDBC8CA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95597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51095-B140-4E3D-8C3F-D9696E645DD7}" type="datetimeFigureOut">
              <a:rPr lang="uk-UA" smtClean="0"/>
              <a:pPr/>
              <a:t>19.05.2024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E5F0B-E8D7-474D-893D-B503FBDBC8CA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32217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51095-B140-4E3D-8C3F-D9696E645DD7}" type="datetimeFigureOut">
              <a:rPr lang="uk-UA" smtClean="0"/>
              <a:pPr/>
              <a:t>19.05.2024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E5F0B-E8D7-474D-893D-B503FBDBC8CA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9677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51095-B140-4E3D-8C3F-D9696E645DD7}" type="datetimeFigureOut">
              <a:rPr lang="uk-UA" smtClean="0"/>
              <a:pPr/>
              <a:t>19.05.2024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E5F0B-E8D7-474D-893D-B503FBDBC8CA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77582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51095-B140-4E3D-8C3F-D9696E645DD7}" type="datetimeFigureOut">
              <a:rPr lang="uk-UA" smtClean="0"/>
              <a:pPr/>
              <a:t>19.05.2024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E5F0B-E8D7-474D-893D-B503FBDBC8CA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58197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FF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51095-B140-4E3D-8C3F-D9696E645DD7}" type="datetimeFigureOut">
              <a:rPr lang="uk-UA" smtClean="0"/>
              <a:pPr/>
              <a:t>19.05.2024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E5F0B-E8D7-474D-893D-B503FBDBC8CA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45843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0" r:id="rId1"/>
    <p:sldLayoutId id="2147483991" r:id="rId2"/>
    <p:sldLayoutId id="2147483992" r:id="rId3"/>
    <p:sldLayoutId id="2147483993" r:id="rId4"/>
    <p:sldLayoutId id="2147483994" r:id="rId5"/>
    <p:sldLayoutId id="2147483995" r:id="rId6"/>
    <p:sldLayoutId id="2147483996" r:id="rId7"/>
    <p:sldLayoutId id="2147483997" r:id="rId8"/>
    <p:sldLayoutId id="2147483998" r:id="rId9"/>
    <p:sldLayoutId id="2147483999" r:id="rId10"/>
    <p:sldLayoutId id="2147484000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&#1057;&#1074;&#1072;&#1088;&#1082;&#1072;%20&#1095;&#1091;&#1075;&#1091;&#1085;&#1072;%20%20&#1087;&#1086;%20&#1096;&#1087;&#1080;&#1083;&#1100;&#1082;&#1072;&#1084;%20&#1080;%20&#1089;&#1074;&#1103;&#1079;&#1103;&#1084;.swf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&#1043;&#1072;&#1079;&#1086;&#1074;&#1072;&#1103;%20&#1089;&#1074;&#1072;&#1088;&#1082;&#1072;.swf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8083" cy="688460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51520" y="188640"/>
            <a:ext cx="6480720" cy="1080119"/>
          </a:xfrm>
        </p:spPr>
        <p:txBody>
          <a:bodyPr>
            <a:normAutofit fontScale="90000"/>
          </a:bodyPr>
          <a:lstStyle/>
          <a:p>
            <a:pPr algn="l"/>
            <a:r>
              <a:rPr lang="uk-UA" dirty="0" smtClean="0">
                <a:solidFill>
                  <a:srgbClr val="FFFF00"/>
                </a:solidFill>
              </a:rPr>
              <a:t/>
            </a:r>
            <a:br>
              <a:rPr lang="uk-UA" dirty="0" smtClean="0">
                <a:solidFill>
                  <a:srgbClr val="FFFF00"/>
                </a:solidFill>
              </a:rPr>
            </a:br>
            <a:r>
              <a:rPr lang="uk-UA" sz="4000" b="1" dirty="0" smtClean="0">
                <a:solidFill>
                  <a:srgbClr val="FFFF00"/>
                </a:solidFill>
              </a:rPr>
              <a:t>Тема: </a:t>
            </a:r>
            <a:r>
              <a:rPr lang="uk-UA" sz="4000" b="1" dirty="0" err="1" smtClean="0">
                <a:solidFill>
                  <a:srgbClr val="FFFF00"/>
                </a:solidFill>
              </a:rPr>
              <a:t>Ручная</a:t>
            </a:r>
            <a:r>
              <a:rPr lang="uk-UA" sz="4000" b="1" dirty="0" smtClean="0">
                <a:solidFill>
                  <a:srgbClr val="FFFF00"/>
                </a:solidFill>
              </a:rPr>
              <a:t> </a:t>
            </a:r>
            <a:r>
              <a:rPr lang="uk-UA" sz="4000" b="1" dirty="0" err="1" smtClean="0">
                <a:solidFill>
                  <a:srgbClr val="FFFF00"/>
                </a:solidFill>
              </a:rPr>
              <a:t>дуговая</a:t>
            </a:r>
            <a:r>
              <a:rPr lang="uk-UA" sz="4000" b="1" dirty="0" smtClean="0">
                <a:solidFill>
                  <a:srgbClr val="FFFF00"/>
                </a:solidFill>
              </a:rPr>
              <a:t> и </a:t>
            </a:r>
            <a:r>
              <a:rPr lang="uk-UA" sz="4000" b="1" dirty="0" err="1" smtClean="0">
                <a:solidFill>
                  <a:srgbClr val="FFFF00"/>
                </a:solidFill>
              </a:rPr>
              <a:t>газовая</a:t>
            </a:r>
            <a:r>
              <a:rPr lang="uk-UA" sz="4000" b="1" dirty="0" smtClean="0">
                <a:solidFill>
                  <a:srgbClr val="FFFF00"/>
                </a:solidFill>
              </a:rPr>
              <a:t> сварка </a:t>
            </a:r>
            <a:r>
              <a:rPr lang="uk-UA" sz="4000" b="1" dirty="0" err="1" smtClean="0">
                <a:solidFill>
                  <a:srgbClr val="FFFF00"/>
                </a:solidFill>
              </a:rPr>
              <a:t>чугуна</a:t>
            </a:r>
            <a:endParaRPr lang="uk-UA" sz="4000" b="1" dirty="0">
              <a:solidFill>
                <a:srgbClr val="FFFF00"/>
              </a:solidFill>
            </a:endParaRPr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9036496" y="6669360"/>
            <a:ext cx="107504" cy="45719"/>
          </a:xfrm>
          <a:prstGeom prst="roundRect">
            <a:avLst/>
          </a:prstGeom>
          <a:solidFill>
            <a:srgbClr val="66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1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4" t="4573" r="5301" b="2915"/>
          <a:stretch/>
        </p:blipFill>
        <p:spPr>
          <a:xfrm>
            <a:off x="420251" y="404665"/>
            <a:ext cx="8400221" cy="6140162"/>
          </a:xfrm>
        </p:spPr>
      </p:pic>
    </p:spTree>
    <p:extLst>
      <p:ext uri="{BB962C8B-B14F-4D97-AF65-F5344CB8AC3E}">
        <p14:creationId xmlns:p14="http://schemas.microsoft.com/office/powerpoint/2010/main" val="302637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476672"/>
            <a:ext cx="8496944" cy="5832648"/>
          </a:xfrm>
        </p:spPr>
        <p:txBody>
          <a:bodyPr>
            <a:normAutofit/>
          </a:bodyPr>
          <a:lstStyle/>
          <a:p>
            <a:pPr algn="just"/>
            <a:r>
              <a:rPr lang="ru-RU" sz="2800" b="1" dirty="0" smtClean="0"/>
              <a:t>Чугун можно сваривать дуговой сваркой металлическим или угольным электродом, порошковой проволокой, газовой сваркой и другими способами. </a:t>
            </a:r>
          </a:p>
          <a:p>
            <a:pPr algn="just"/>
            <a:r>
              <a:rPr lang="ru-RU" sz="2800" b="1" dirty="0" smtClean="0"/>
              <a:t>Наиболее часто способы сварки чугуна классифицируют по состоянию свариваемой детали. </a:t>
            </a:r>
          </a:p>
          <a:p>
            <a:pPr algn="just"/>
            <a:r>
              <a:rPr lang="ru-RU" sz="2800" b="1" dirty="0" smtClean="0"/>
              <a:t>В зависимости от температуры предварительного подогрева различают сварку с подогревом (горячую сварку) и без подогрева (холодную сварку).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200202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476672"/>
            <a:ext cx="8424936" cy="6048672"/>
          </a:xfrm>
        </p:spPr>
        <p:txBody>
          <a:bodyPr>
            <a:normAutofit/>
          </a:bodyPr>
          <a:lstStyle/>
          <a:p>
            <a:pPr algn="just"/>
            <a:r>
              <a:rPr lang="ru-RU" sz="2800" b="1" u="sng" dirty="0" smtClean="0">
                <a:solidFill>
                  <a:srgbClr val="FF0000"/>
                </a:solidFill>
              </a:rPr>
              <a:t>Холодную дуговую сварку</a:t>
            </a:r>
            <a:r>
              <a:rPr lang="ru-RU" sz="2800" b="1" dirty="0" smtClean="0">
                <a:solidFill>
                  <a:srgbClr val="FF0000"/>
                </a:solidFill>
              </a:rPr>
              <a:t> </a:t>
            </a:r>
            <a:r>
              <a:rPr lang="ru-RU" sz="2800" b="1" dirty="0" smtClean="0"/>
              <a:t>чугуна выполняют на обрабатываемых и обработанных поверхностях деталей, когда дефекты литья незначительны или средних размеров, когда они несквозные или сквозные, но небольшой протяжённости и, наконец, когда наплавляемый металл не предусмотрен в виде чугуна. </a:t>
            </a:r>
          </a:p>
          <a:p>
            <a:pPr algn="just"/>
            <a:r>
              <a:rPr lang="ru-RU" sz="2800" b="1" dirty="0" smtClean="0"/>
              <a:t>При холодной сварке свариваемые детали не подвергают предварительному нагреву. </a:t>
            </a:r>
            <a:endParaRPr lang="ru-RU" sz="2800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52725" t="55146" r="10932" b="7541"/>
          <a:stretch/>
        </p:blipFill>
        <p:spPr>
          <a:xfrm>
            <a:off x="2627784" y="4149080"/>
            <a:ext cx="4248472" cy="252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5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476672"/>
            <a:ext cx="8568952" cy="3312368"/>
          </a:xfrm>
        </p:spPr>
        <p:txBody>
          <a:bodyPr>
            <a:normAutofit/>
          </a:bodyPr>
          <a:lstStyle/>
          <a:p>
            <a:pPr algn="just"/>
            <a:r>
              <a:rPr lang="ru-RU" sz="2800" b="1" u="sng" dirty="0" smtClean="0">
                <a:solidFill>
                  <a:srgbClr val="FF0000"/>
                </a:solidFill>
              </a:rPr>
              <a:t>Горячую дуговую сварку</a:t>
            </a:r>
            <a:r>
              <a:rPr lang="ru-RU" sz="2800" b="1" dirty="0" smtClean="0">
                <a:solidFill>
                  <a:srgbClr val="FF0000"/>
                </a:solidFill>
              </a:rPr>
              <a:t> </a:t>
            </a:r>
            <a:r>
              <a:rPr lang="ru-RU" sz="2800" b="1" dirty="0" smtClean="0"/>
              <a:t>чугуна применяют в случаях, когда металлом шва должен быть чугун, по своим свойствам приближающийся к свойствам основного металла детали.</a:t>
            </a:r>
          </a:p>
          <a:p>
            <a:pPr algn="just"/>
            <a:r>
              <a:rPr lang="ru-RU" sz="2800" b="1" dirty="0" smtClean="0"/>
              <a:t>Горячая сварка выполняется с подогревом 600 -700 градусов и последующим медленным охлаждением, что препятствует отбеливанию и возникновению пористости. </a:t>
            </a:r>
            <a:endParaRPr lang="ru-RU" sz="2800" b="1" dirty="0"/>
          </a:p>
        </p:txBody>
      </p:sp>
      <p:pic>
        <p:nvPicPr>
          <p:cNvPr id="4" name="Объект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5" t="45006" r="56364" b="6619"/>
          <a:stretch/>
        </p:blipFill>
        <p:spPr>
          <a:xfrm>
            <a:off x="1979712" y="4005064"/>
            <a:ext cx="4752528" cy="27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03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404664"/>
            <a:ext cx="8424936" cy="2880320"/>
          </a:xfrm>
        </p:spPr>
        <p:txBody>
          <a:bodyPr>
            <a:normAutofit/>
          </a:bodyPr>
          <a:lstStyle/>
          <a:p>
            <a:pPr algn="just"/>
            <a:r>
              <a:rPr lang="ru-RU" sz="2800" b="1" dirty="0" smtClean="0"/>
              <a:t>Выбор способа и технологии сварки зависит от требований к сварному соединению. </a:t>
            </a:r>
          </a:p>
          <a:p>
            <a:pPr algn="just"/>
            <a:r>
              <a:rPr lang="ru-RU" sz="2800" b="1" dirty="0" smtClean="0"/>
              <a:t>При выборе технологии сварки учитывают необходимость подогрева металла, а также механической обработки металла шва и </a:t>
            </a:r>
            <a:r>
              <a:rPr lang="ru-RU" sz="2800" b="1" dirty="0" err="1" smtClean="0"/>
              <a:t>околошовной</a:t>
            </a:r>
            <a:r>
              <a:rPr lang="ru-RU" sz="2800" b="1" dirty="0" smtClean="0"/>
              <a:t> зоны после сварки</a:t>
            </a:r>
            <a:r>
              <a:rPr lang="ru-RU" sz="2800" b="1" dirty="0" smtClean="0">
                <a:solidFill>
                  <a:schemeClr val="bg1"/>
                </a:solidFill>
              </a:rPr>
              <a:t>.</a:t>
            </a:r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img0.liveinternet.ru/images/attach/c/0/120/539/120539136_2835299_VESI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996952"/>
            <a:ext cx="4392488" cy="358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98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 rot="21048371">
            <a:off x="262503" y="2016923"/>
            <a:ext cx="8627233" cy="203213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 smtClean="0">
                <a:solidFill>
                  <a:srgbClr val="FF0000"/>
                </a:solidFill>
                <a:latin typeface="Calibri Light" panose="020F0302020204030204"/>
                <a:ea typeface="+mj-ea"/>
                <a:cs typeface="+mj-cs"/>
              </a:rPr>
              <a:t>Подготовка чугуна к сварке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720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260648"/>
            <a:ext cx="8712968" cy="6264696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ru-RU" sz="2800" dirty="0">
                <a:solidFill>
                  <a:srgbClr val="000000"/>
                </a:solidFill>
                <a:latin typeface="Verdana"/>
              </a:rPr>
              <a:t>Чугун требует более тщательной подготовки зоны сварки, чем сталь. </a:t>
            </a:r>
            <a:endParaRPr lang="ru-RU" sz="2800" dirty="0" smtClean="0">
              <a:solidFill>
                <a:srgbClr val="000000"/>
              </a:solidFill>
              <a:latin typeface="Verdana"/>
            </a:endParaRPr>
          </a:p>
          <a:p>
            <a:pPr algn="just"/>
            <a:r>
              <a:rPr lang="ru-RU" sz="2800" dirty="0" smtClean="0">
                <a:solidFill>
                  <a:srgbClr val="000000"/>
                </a:solidFill>
                <a:latin typeface="Verdana"/>
              </a:rPr>
              <a:t>Это </a:t>
            </a:r>
            <a:r>
              <a:rPr lang="ru-RU" sz="2800" dirty="0">
                <a:solidFill>
                  <a:srgbClr val="000000"/>
                </a:solidFill>
                <a:latin typeface="Verdana"/>
              </a:rPr>
              <a:t>вызвано его хрупкостью (склонностью имеющихся трещин к развитию) и склонностью к трудноудаляемым загрязнениям из-за пористой структуры. </a:t>
            </a:r>
            <a:endParaRPr lang="ru-RU" sz="2800" dirty="0" smtClean="0">
              <a:solidFill>
                <a:srgbClr val="000000"/>
              </a:solidFill>
              <a:latin typeface="Verdana"/>
            </a:endParaRPr>
          </a:p>
          <a:p>
            <a:pPr algn="just"/>
            <a:r>
              <a:rPr lang="ru-RU" sz="2800" dirty="0" smtClean="0">
                <a:solidFill>
                  <a:srgbClr val="000000"/>
                </a:solidFill>
                <a:latin typeface="Verdana"/>
              </a:rPr>
              <a:t>Масло</a:t>
            </a:r>
            <a:r>
              <a:rPr lang="ru-RU" sz="2800" dirty="0">
                <a:solidFill>
                  <a:srgbClr val="000000"/>
                </a:solidFill>
                <a:latin typeface="Verdana"/>
              </a:rPr>
              <a:t>, например, внедряется в чугун настолько глубоко, что его удаление иногда превращается в серьезную проблему</a:t>
            </a:r>
            <a:r>
              <a:rPr lang="ru-RU" sz="2800" dirty="0" smtClean="0">
                <a:solidFill>
                  <a:srgbClr val="000000"/>
                </a:solidFill>
                <a:latin typeface="Verdana"/>
              </a:rPr>
              <a:t>.</a:t>
            </a:r>
          </a:p>
          <a:p>
            <a:pPr algn="just"/>
            <a:r>
              <a:rPr lang="ru-RU" sz="2800" dirty="0" smtClean="0">
                <a:solidFill>
                  <a:srgbClr val="000000"/>
                </a:solidFill>
                <a:latin typeface="Verdana"/>
              </a:rPr>
              <a:t>Имеющиеся </a:t>
            </a:r>
            <a:r>
              <a:rPr lang="ru-RU" sz="2800" dirty="0">
                <a:solidFill>
                  <a:srgbClr val="000000"/>
                </a:solidFill>
                <a:latin typeface="Verdana"/>
              </a:rPr>
              <a:t>трещины необходимо засверлить по краям, исключив их развитие, и разделать на всю глубину с достаточным для проварки углом разделки. </a:t>
            </a:r>
            <a:endParaRPr lang="ru-RU" sz="2800" dirty="0" smtClean="0">
              <a:solidFill>
                <a:srgbClr val="000000"/>
              </a:solidFill>
              <a:latin typeface="Verdana"/>
            </a:endParaRPr>
          </a:p>
          <a:p>
            <a:pPr algn="just"/>
            <a:r>
              <a:rPr lang="ru-RU" sz="2800" dirty="0" smtClean="0">
                <a:solidFill>
                  <a:srgbClr val="000000"/>
                </a:solidFill>
                <a:latin typeface="Verdana"/>
              </a:rPr>
              <a:t>Трещину </a:t>
            </a:r>
            <a:r>
              <a:rPr lang="ru-RU" sz="2800" dirty="0">
                <a:solidFill>
                  <a:srgbClr val="000000"/>
                </a:solidFill>
                <a:latin typeface="Verdana"/>
              </a:rPr>
              <a:t>можно и не </a:t>
            </a:r>
            <a:r>
              <a:rPr lang="ru-RU" sz="2800" dirty="0" err="1">
                <a:solidFill>
                  <a:srgbClr val="000000"/>
                </a:solidFill>
                <a:latin typeface="Verdana"/>
              </a:rPr>
              <a:t>засверливать</a:t>
            </a:r>
            <a:r>
              <a:rPr lang="ru-RU" sz="2800" dirty="0">
                <a:solidFill>
                  <a:srgbClr val="000000"/>
                </a:solidFill>
                <a:latin typeface="Verdana"/>
              </a:rPr>
              <a:t>, но в этом случае нужно позаботиться о том, чтобы ее концы были скруглены, а сама она была вырезана до самого основания.</a:t>
            </a:r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83976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Трещина в чугунной детал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74035"/>
            <a:ext cx="3912369" cy="250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Вырезанная трещин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084" y="260647"/>
            <a:ext cx="3659328" cy="252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95536" y="2780928"/>
            <a:ext cx="849694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800" dirty="0">
                <a:solidFill>
                  <a:srgbClr val="000000"/>
                </a:solidFill>
              </a:rPr>
              <a:t>Зону сварки нужно тщательно очистить от окалины и прочих посторонних включений - с помощью болгарки, наждачной бумаги или металлической щетки. </a:t>
            </a:r>
            <a:endParaRPr lang="ru-RU" sz="2800" dirty="0" smtClean="0">
              <a:solidFill>
                <a:srgbClr val="000000"/>
              </a:solidFill>
            </a:endParaRPr>
          </a:p>
          <a:p>
            <a:pPr algn="just"/>
            <a:r>
              <a:rPr lang="ru-RU" sz="2800" dirty="0" smtClean="0">
                <a:solidFill>
                  <a:srgbClr val="000000"/>
                </a:solidFill>
              </a:rPr>
              <a:t>Хорошее </a:t>
            </a:r>
            <a:r>
              <a:rPr lang="ru-RU" sz="2800" dirty="0">
                <a:solidFill>
                  <a:srgbClr val="000000"/>
                </a:solidFill>
              </a:rPr>
              <a:t>качество очистки обеспечивает пескоструйка. </a:t>
            </a:r>
            <a:endParaRPr lang="ru-RU" sz="2800" dirty="0" smtClean="0">
              <a:solidFill>
                <a:srgbClr val="000000"/>
              </a:solidFill>
            </a:endParaRPr>
          </a:p>
          <a:p>
            <a:pPr algn="just"/>
            <a:r>
              <a:rPr lang="ru-RU" sz="2800" dirty="0" smtClean="0">
                <a:solidFill>
                  <a:srgbClr val="000000"/>
                </a:solidFill>
              </a:rPr>
              <a:t>Масло </a:t>
            </a:r>
            <a:r>
              <a:rPr lang="ru-RU" sz="2800" dirty="0">
                <a:solidFill>
                  <a:srgbClr val="000000"/>
                </a:solidFill>
              </a:rPr>
              <a:t>удаляют с помощью подходящих растворителей, в случае сильных загрязнений - пламенем горелки.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5941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 rot="21048371">
            <a:off x="195011" y="2600336"/>
            <a:ext cx="8627233" cy="8876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 smtClean="0">
                <a:solidFill>
                  <a:srgbClr val="FF0000"/>
                </a:solidFill>
                <a:latin typeface="Calibri Light" panose="020F0302020204030204"/>
                <a:ea typeface="+mj-ea"/>
                <a:cs typeface="+mj-cs"/>
              </a:rPr>
              <a:t>Холодная  сварка </a:t>
            </a:r>
            <a:r>
              <a:rPr lang="ru-RU" sz="6000" b="1" dirty="0">
                <a:solidFill>
                  <a:srgbClr val="FF0000"/>
                </a:solidFill>
                <a:latin typeface="Calibri Light" panose="020F0302020204030204"/>
                <a:ea typeface="+mj-ea"/>
                <a:cs typeface="+mj-cs"/>
              </a:rPr>
              <a:t>чугуна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9505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17479" y="1340769"/>
            <a:ext cx="8627233" cy="367040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 smtClean="0">
                <a:solidFill>
                  <a:srgbClr val="FF0000"/>
                </a:solidFill>
                <a:latin typeface="Calibri Light" panose="020F0302020204030204"/>
                <a:ea typeface="+mj-ea"/>
                <a:cs typeface="+mj-cs"/>
              </a:rPr>
              <a:t>Вертикальная  сварка чугуна с принудительным формированием шва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758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2" t="5334" r="7952" b="5332"/>
          <a:stretch/>
        </p:blipFill>
        <p:spPr>
          <a:xfrm>
            <a:off x="827583" y="1178960"/>
            <a:ext cx="7543800" cy="5679040"/>
          </a:xfrm>
        </p:spPr>
      </p:pic>
      <p:sp>
        <p:nvSpPr>
          <p:cNvPr id="5" name="Прямоугольник 4"/>
          <p:cNvSpPr/>
          <p:nvPr/>
        </p:nvSpPr>
        <p:spPr>
          <a:xfrm>
            <a:off x="285866" y="116632"/>
            <a:ext cx="8627233" cy="8876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 smtClean="0">
                <a:solidFill>
                  <a:srgbClr val="FF0000"/>
                </a:solidFill>
                <a:latin typeface="Calibri Light" panose="020F0302020204030204"/>
                <a:ea typeface="+mj-ea"/>
                <a:cs typeface="+mj-cs"/>
              </a:rPr>
              <a:t>Виды  чугуна</a:t>
            </a:r>
            <a:endParaRPr lang="ru-RU" dirty="0"/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827583" y="1178960"/>
            <a:ext cx="7543798" cy="953896"/>
          </a:xfrm>
          <a:prstGeom prst="roundRect">
            <a:avLst/>
          </a:prstGeom>
          <a:gradFill flip="none" rotWithShape="1">
            <a:gsLst>
              <a:gs pos="0">
                <a:schemeClr val="bg2">
                  <a:lumMod val="90000"/>
                  <a:shade val="30000"/>
                  <a:satMod val="115000"/>
                </a:schemeClr>
              </a:gs>
              <a:gs pos="50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bg2">
                  <a:lumMod val="90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 smtClean="0">
                <a:solidFill>
                  <a:schemeClr val="tx1"/>
                </a:solidFill>
              </a:rPr>
              <a:t>Чугун</a:t>
            </a:r>
            <a:r>
              <a:rPr lang="ru-RU" sz="2400" dirty="0" smtClean="0">
                <a:solidFill>
                  <a:schemeClr val="tx1"/>
                </a:solidFill>
              </a:rPr>
              <a:t> – это сплав железа с углеродом, при содержании углерода от 2,14% до 6,67%</a:t>
            </a:r>
            <a:endParaRPr lang="ru-R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66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47864" y="476672"/>
            <a:ext cx="5544616" cy="5760640"/>
          </a:xfrm>
        </p:spPr>
        <p:txBody>
          <a:bodyPr>
            <a:normAutofit/>
          </a:bodyPr>
          <a:lstStyle/>
          <a:p>
            <a:pPr algn="just"/>
            <a:r>
              <a:rPr lang="ru-RU" sz="2800" dirty="0" smtClean="0"/>
              <a:t>Предназначена для изготовления крупных литейно-сварных изделий с толщиной стенки до 100мм.</a:t>
            </a:r>
          </a:p>
          <a:p>
            <a:pPr algn="just"/>
            <a:r>
              <a:rPr lang="ru-RU" sz="2800" dirty="0" smtClean="0"/>
              <a:t>Для сварки используется специальная проволока и флюс, обеспечивающие металл шва в виде модифицированного чугуна.</a:t>
            </a:r>
          </a:p>
          <a:p>
            <a:pPr algn="just"/>
            <a:r>
              <a:rPr lang="ru-RU" sz="2800" dirty="0" smtClean="0"/>
              <a:t>Твердость металла шва в зоне термического влияния не превышает 220 -230 НВ, обрабатываемость соединения хорошая.</a:t>
            </a:r>
            <a:endParaRPr lang="ru-RU" sz="2800" dirty="0"/>
          </a:p>
        </p:txBody>
      </p:sp>
      <p:pic>
        <p:nvPicPr>
          <p:cNvPr id="2050" name="Picture 2" descr="Рисунки патента 927441 - Способ вертикальной сварки открытой дугой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77" t="37970" r="30767" b="16969"/>
          <a:stretch/>
        </p:blipFill>
        <p:spPr bwMode="auto">
          <a:xfrm>
            <a:off x="467544" y="332656"/>
            <a:ext cx="2748202" cy="619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20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21415" y="260648"/>
            <a:ext cx="8627233" cy="233217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 dirty="0">
                <a:solidFill>
                  <a:srgbClr val="FF0000"/>
                </a:solidFill>
                <a:latin typeface="Calibri Light" panose="020F0302020204030204"/>
                <a:ea typeface="+mj-ea"/>
                <a:cs typeface="+mj-cs"/>
              </a:rPr>
              <a:t>СВАРКА СТАЛЬНЫМИ ЭЛЕКТРОДАМИ ПО ШПИЛЬКАМ И СВЯЗЯМ</a:t>
            </a:r>
            <a:endParaRPr lang="ru-RU" sz="4400" b="1" dirty="0">
              <a:solidFill>
                <a:srgbClr val="FF0000"/>
              </a:solidFill>
            </a:endParaRPr>
          </a:p>
        </p:txBody>
      </p:sp>
      <p:pic>
        <p:nvPicPr>
          <p:cNvPr id="5124" name="Picture 4" descr="http://www.bestreferat.ru/images/paper/24/42/7704224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6" y="2797967"/>
            <a:ext cx="4748354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9000"/>
                    </a14:imgEffect>
                    <a14:imgEffect>
                      <a14:brightnessContrast bright="36000" contrast="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82" t="24217" r="13024" b="60241"/>
          <a:stretch/>
        </p:blipFill>
        <p:spPr bwMode="auto">
          <a:xfrm>
            <a:off x="4969769" y="2803038"/>
            <a:ext cx="4167678" cy="3578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586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webrarium.ru/img/sv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132856"/>
            <a:ext cx="4279418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2852936"/>
            <a:ext cx="3854136" cy="3672408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356207" y="332656"/>
            <a:ext cx="8627233" cy="1041181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5400" b="1" dirty="0" smtClean="0">
                <a:solidFill>
                  <a:srgbClr val="FF0000"/>
                </a:solidFill>
                <a:latin typeface="Calibri Light" panose="020F0302020204030204"/>
                <a:ea typeface="+mj-ea"/>
                <a:cs typeface="+mj-cs"/>
              </a:rPr>
              <a:t>Порядок установки шпилек</a:t>
            </a:r>
            <a:endParaRPr lang="ru-RU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39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179512" y="188641"/>
            <a:ext cx="8784976" cy="6336704"/>
          </a:xfrm>
        </p:spPr>
        <p:txBody>
          <a:bodyPr/>
          <a:lstStyle/>
          <a:p>
            <a:endParaRPr lang="ru-RU" dirty="0" smtClean="0"/>
          </a:p>
          <a:p>
            <a:r>
              <a:rPr lang="ru-RU" sz="2800" dirty="0" smtClean="0"/>
              <a:t>Разделка кромок до 12 мм не выполняется.</a:t>
            </a:r>
          </a:p>
          <a:p>
            <a:r>
              <a:rPr lang="ru-RU" sz="2800" dirty="0" smtClean="0"/>
              <a:t>Диаметр шпильки </a:t>
            </a:r>
            <a:r>
              <a:rPr lang="ru-RU" sz="2800" b="1" dirty="0">
                <a:effectLst/>
                <a:latin typeface="Times New Roman"/>
                <a:ea typeface="Calibri"/>
              </a:rPr>
              <a:t> </a:t>
            </a:r>
            <a:r>
              <a:rPr lang="en-US" sz="2800" b="1" dirty="0">
                <a:effectLst/>
                <a:latin typeface="Times New Roman"/>
                <a:ea typeface="Calibri"/>
              </a:rPr>
              <a:t>d</a:t>
            </a:r>
            <a:r>
              <a:rPr lang="ru-RU" sz="2800" b="1" baseline="-25000" dirty="0" err="1">
                <a:effectLst/>
                <a:latin typeface="Times New Roman"/>
                <a:ea typeface="Calibri"/>
              </a:rPr>
              <a:t>шп</a:t>
            </a:r>
            <a:r>
              <a:rPr lang="ru-RU" sz="2800" b="1" dirty="0" smtClean="0"/>
              <a:t> =  0,15  - 0,2</a:t>
            </a:r>
            <a:r>
              <a:rPr lang="ru-RU" sz="2800" dirty="0" smtClean="0"/>
              <a:t> толщины свариваемого металла. При толщине металла (</a:t>
            </a:r>
            <a:r>
              <a:rPr lang="en-US" sz="2800" b="1" dirty="0" smtClean="0"/>
              <a:t>S</a:t>
            </a:r>
            <a:r>
              <a:rPr lang="ru-RU" sz="2800" b="1" dirty="0" smtClean="0"/>
              <a:t>) </a:t>
            </a:r>
            <a:r>
              <a:rPr lang="en-US" sz="2800" dirty="0" smtClean="0"/>
              <a:t> </a:t>
            </a:r>
            <a:r>
              <a:rPr lang="ru-RU" sz="2800" dirty="0" smtClean="0"/>
              <a:t>до 12мм диаметр шпильки должен быть не более 6мм.</a:t>
            </a:r>
          </a:p>
          <a:p>
            <a:pPr lvl="0"/>
            <a:r>
              <a:rPr lang="ru-RU" sz="2800" dirty="0" smtClean="0"/>
              <a:t>Высота шпилек над поверхностью</a:t>
            </a:r>
            <a:r>
              <a:rPr lang="en-US" sz="2800" dirty="0" smtClean="0"/>
              <a:t>  h</a:t>
            </a:r>
            <a:r>
              <a:rPr lang="ru-RU" sz="2800" dirty="0" smtClean="0"/>
              <a:t> </a:t>
            </a:r>
            <a:r>
              <a:rPr lang="ru-RU" sz="2800" dirty="0"/>
              <a:t>= 0,5 – 1</a:t>
            </a:r>
            <a:r>
              <a:rPr lang="en-US" sz="2800" b="1" dirty="0">
                <a:effectLst/>
                <a:latin typeface="Times New Roman"/>
                <a:ea typeface="Calibri"/>
              </a:rPr>
              <a:t> d</a:t>
            </a:r>
            <a:r>
              <a:rPr lang="ru-RU" sz="2800" b="1" baseline="-25000" dirty="0" err="1" smtClean="0">
                <a:effectLst/>
                <a:latin typeface="Times New Roman"/>
                <a:ea typeface="Calibri"/>
              </a:rPr>
              <a:t>шп</a:t>
            </a:r>
            <a:r>
              <a:rPr lang="ru-RU" sz="2800" dirty="0" smtClean="0"/>
              <a:t>, но не более 5-6 мм.</a:t>
            </a:r>
          </a:p>
          <a:p>
            <a:r>
              <a:rPr lang="ru-RU" sz="2800" dirty="0" smtClean="0"/>
              <a:t>Глубина ввертывания  = 1,5 -2 </a:t>
            </a:r>
            <a:r>
              <a:rPr lang="en-US" sz="2800" b="1" dirty="0">
                <a:effectLst/>
                <a:latin typeface="Times New Roman"/>
                <a:ea typeface="Calibri"/>
              </a:rPr>
              <a:t>d</a:t>
            </a:r>
            <a:r>
              <a:rPr lang="ru-RU" sz="2800" b="1" baseline="-25000" dirty="0" err="1">
                <a:effectLst/>
                <a:latin typeface="Times New Roman"/>
                <a:ea typeface="Calibri"/>
              </a:rPr>
              <a:t>шп</a:t>
            </a:r>
            <a:endParaRPr lang="ru-RU" sz="2800" dirty="0" smtClean="0"/>
          </a:p>
          <a:p>
            <a:r>
              <a:rPr lang="ru-RU" sz="2800" dirty="0" smtClean="0"/>
              <a:t>Расстояние между рядами – 15 -20 мм</a:t>
            </a:r>
          </a:p>
          <a:p>
            <a:r>
              <a:rPr lang="ru-RU" sz="2800" dirty="0" smtClean="0"/>
              <a:t>Расстояние между шпильками в ряду – 30 -40 мм.</a:t>
            </a:r>
          </a:p>
          <a:p>
            <a:r>
              <a:rPr lang="ru-RU" sz="2800" dirty="0" smtClean="0"/>
              <a:t>Число рядов от 2 до 5 в зависимости от толщины металла.</a:t>
            </a:r>
          </a:p>
          <a:p>
            <a:r>
              <a:rPr lang="ru-RU" sz="2800" dirty="0" smtClean="0"/>
              <a:t>Покрытые электроды обеспечивающие мягкий металл диаметром 3 -4 мм, при токе 100 -120 А.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91364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 dirty="0" smtClean="0">
                <a:solidFill>
                  <a:srgbClr val="FF0000"/>
                </a:solidFill>
                <a:latin typeface="Calibri Light" panose="020F0302020204030204"/>
                <a:ea typeface="+mj-ea"/>
                <a:cs typeface="+mj-cs"/>
              </a:rPr>
              <a:t>Техника сварки по шпилькам и связям</a:t>
            </a:r>
            <a:endParaRPr lang="ru-RU" sz="4400" b="1" dirty="0">
              <a:solidFill>
                <a:srgbClr val="FF0000"/>
              </a:solidFill>
            </a:endParaRPr>
          </a:p>
        </p:txBody>
      </p:sp>
      <p:pic>
        <p:nvPicPr>
          <p:cNvPr id="2050" name="Picture 2" descr="C:\Users\инкогнито\Pictures\Рисунок1.png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547803"/>
            <a:ext cx="2207023" cy="275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86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 rot="21048371">
            <a:off x="223252" y="1656890"/>
            <a:ext cx="8627233" cy="312354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>
                <a:solidFill>
                  <a:srgbClr val="FF0000"/>
                </a:solidFill>
                <a:latin typeface="Calibri Light" panose="020F0302020204030204"/>
                <a:ea typeface="+mj-ea"/>
                <a:cs typeface="+mj-cs"/>
              </a:rPr>
              <a:t>С</a:t>
            </a:r>
            <a:r>
              <a:rPr lang="ru-RU" sz="6000" b="1" dirty="0" smtClean="0">
                <a:solidFill>
                  <a:srgbClr val="FF0000"/>
                </a:solidFill>
                <a:latin typeface="Calibri Light" panose="020F0302020204030204"/>
                <a:ea typeface="+mj-ea"/>
                <a:cs typeface="+mj-cs"/>
              </a:rPr>
              <a:t>варка чугуна без подогрева покрытыми электродами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712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260648"/>
            <a:ext cx="8640960" cy="1296144"/>
          </a:xfrm>
        </p:spPr>
        <p:txBody>
          <a:bodyPr/>
          <a:lstStyle/>
          <a:p>
            <a:pPr lvl="0" algn="just"/>
            <a:r>
              <a:rPr lang="ru-RU" sz="2800" dirty="0">
                <a:solidFill>
                  <a:prstClr val="black"/>
                </a:solidFill>
              </a:rPr>
              <a:t>Предназначена для ремонтных работ, заварке дефектов на обрабатываемых, обработанных и необрабатываемых  поверхностях</a:t>
            </a:r>
            <a:r>
              <a:rPr lang="ru-RU" dirty="0">
                <a:solidFill>
                  <a:prstClr val="black"/>
                </a:solidFill>
              </a:rPr>
              <a:t>.</a:t>
            </a:r>
          </a:p>
          <a:p>
            <a:pPr marL="0" indent="0" algn="just">
              <a:buNone/>
            </a:pPr>
            <a:endParaRPr lang="ru-RU" sz="28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32" y="1516371"/>
            <a:ext cx="2829999" cy="2269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647" y="1516371"/>
            <a:ext cx="2304256" cy="2269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8" descr="Предварительный нагрев чугунных деталей с разделанными кромками, соединенных короткими сварными швами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516371"/>
            <a:ext cx="2873010" cy="226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005064"/>
            <a:ext cx="3663950" cy="266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 descr="Сварка чугуна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989" y="4005063"/>
            <a:ext cx="3917389" cy="266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71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332656"/>
            <a:ext cx="8784976" cy="6120680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sz="2800" dirty="0"/>
              <a:t>Чтобы получить качественный сварной шов при холодной сварке, необходимо использовать специальные электроды, содержащие в качестве основных компонентов никель и/или медь. </a:t>
            </a:r>
          </a:p>
          <a:p>
            <a:pPr algn="just"/>
            <a:r>
              <a:rPr lang="ru-RU" sz="2800" b="1" dirty="0"/>
              <a:t>Никель </a:t>
            </a:r>
            <a:r>
              <a:rPr lang="ru-RU" sz="2800" dirty="0"/>
              <a:t>неограниченно растворяется в железе, не образует соединений (карбидов) с углеродом, поэтому почти полностью отсутствует зона отбеленного чугуна, а наплавленный металл имеет малую твердость и легко поддается обработке. </a:t>
            </a:r>
          </a:p>
          <a:p>
            <a:pPr algn="just"/>
            <a:r>
              <a:rPr lang="ru-RU" sz="2800" dirty="0"/>
              <a:t>Зона закаленного чугуна имеет невысокую твердость, в шве не образуются поры и трещины</a:t>
            </a:r>
            <a:r>
              <a:rPr lang="ru-RU" sz="2800" dirty="0" smtClean="0"/>
              <a:t>.</a:t>
            </a:r>
            <a:endParaRPr lang="ru-RU" sz="2800" b="1" dirty="0" smtClean="0"/>
          </a:p>
          <a:p>
            <a:pPr algn="just"/>
            <a:r>
              <a:rPr lang="ru-RU" sz="2800" b="1" dirty="0" smtClean="0"/>
              <a:t>Медь</a:t>
            </a:r>
            <a:r>
              <a:rPr lang="ru-RU" sz="2800" dirty="0" smtClean="0"/>
              <a:t> </a:t>
            </a:r>
            <a:r>
              <a:rPr lang="ru-RU" sz="2800" dirty="0"/>
              <a:t>также не образует соединений с углеродом, но в отличие от никеля она не растворяется в железе, поэтому наплавленный шов получается неоднородными и может включать высокоуглеродистое железо высокой твердости.</a:t>
            </a:r>
          </a:p>
        </p:txBody>
      </p:sp>
    </p:spTree>
    <p:extLst>
      <p:ext uri="{BB962C8B-B14F-4D97-AF65-F5344CB8AC3E}">
        <p14:creationId xmlns:p14="http://schemas.microsoft.com/office/powerpoint/2010/main" val="88871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332656"/>
            <a:ext cx="8496944" cy="5616624"/>
          </a:xfrm>
        </p:spPr>
        <p:txBody>
          <a:bodyPr>
            <a:normAutofit/>
          </a:bodyPr>
          <a:lstStyle/>
          <a:p>
            <a:pPr algn="just"/>
            <a:r>
              <a:rPr lang="ru-RU" sz="2800" dirty="0"/>
              <a:t>Существует много марок специальных электродов для чугуна на основе меди и никеля: железно-никелевых, медно-железных, железно-медно-никелевых. Наиболее распространены следующие отечественные марки</a:t>
            </a:r>
            <a:r>
              <a:rPr lang="ru-RU" sz="2800" dirty="0" smtClean="0"/>
              <a:t>:</a:t>
            </a:r>
            <a:endParaRPr lang="ru-RU" sz="2800" dirty="0"/>
          </a:p>
          <a:p>
            <a:pPr algn="just"/>
            <a:r>
              <a:rPr lang="ru-RU" sz="2800" dirty="0"/>
              <a:t>медно-железные электроды: </a:t>
            </a:r>
            <a:r>
              <a:rPr lang="ru-RU" sz="2800" b="1" dirty="0"/>
              <a:t>ОЗЧ-2</a:t>
            </a:r>
            <a:r>
              <a:rPr lang="ru-RU" sz="2800" dirty="0"/>
              <a:t> и </a:t>
            </a:r>
            <a:r>
              <a:rPr lang="ru-RU" sz="2800" b="1" dirty="0"/>
              <a:t>ОЗЧ-6</a:t>
            </a:r>
            <a:r>
              <a:rPr lang="ru-RU" sz="2800" dirty="0"/>
              <a:t>, представляющие собой медные стержни, покрытые обмазкой, содержащей железный порошок;</a:t>
            </a:r>
          </a:p>
          <a:p>
            <a:pPr algn="just"/>
            <a:r>
              <a:rPr lang="ru-RU" sz="2800" dirty="0"/>
              <a:t>никелевые и железно-никелевые: </a:t>
            </a:r>
            <a:r>
              <a:rPr lang="ru-RU" sz="2800" b="1" dirty="0"/>
              <a:t>ОЗЖН-1</a:t>
            </a:r>
            <a:r>
              <a:rPr lang="ru-RU" sz="2800" dirty="0"/>
              <a:t>, </a:t>
            </a:r>
            <a:r>
              <a:rPr lang="ru-RU" sz="2800" b="1" dirty="0"/>
              <a:t>ОЗЧ-3</a:t>
            </a:r>
            <a:r>
              <a:rPr lang="ru-RU" sz="2800" dirty="0"/>
              <a:t>, </a:t>
            </a:r>
            <a:r>
              <a:rPr lang="ru-RU" sz="2800" b="1" dirty="0"/>
              <a:t>ОЗЧ-4</a:t>
            </a:r>
            <a:r>
              <a:rPr lang="ru-RU" sz="2800" dirty="0"/>
              <a:t>, содержащие до 90 и более процентов никеля;</a:t>
            </a:r>
          </a:p>
          <a:p>
            <a:pPr algn="just"/>
            <a:r>
              <a:rPr lang="ru-RU" sz="2800" dirty="0"/>
              <a:t>железно-медно-никелевые: </a:t>
            </a:r>
            <a:r>
              <a:rPr lang="ru-RU" sz="2800" b="1" dirty="0" smtClean="0"/>
              <a:t>МНЧ-2</a:t>
            </a:r>
            <a:r>
              <a:rPr lang="ru-RU" sz="2800" dirty="0" smtClean="0"/>
              <a:t>;</a:t>
            </a:r>
          </a:p>
          <a:p>
            <a:pPr algn="just"/>
            <a:r>
              <a:rPr lang="ru-RU" sz="2800" dirty="0" smtClean="0"/>
              <a:t>Электроды на стальной проволоке Св-08 марки ЦЧ-4.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40151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332656"/>
            <a:ext cx="8568952" cy="6264696"/>
          </a:xfrm>
        </p:spPr>
        <p:txBody>
          <a:bodyPr>
            <a:normAutofit/>
          </a:bodyPr>
          <a:lstStyle/>
          <a:p>
            <a:pPr algn="just"/>
            <a:r>
              <a:rPr lang="ru-RU" sz="2800" dirty="0"/>
              <a:t>Режимы сварки специальными электродами указываются в описании к ним, но в основном они предназначены для работы постоянным током обратной полярности. </a:t>
            </a:r>
            <a:endParaRPr lang="ru-RU" sz="2800" dirty="0" smtClean="0"/>
          </a:p>
          <a:p>
            <a:pPr algn="just"/>
            <a:r>
              <a:rPr lang="ru-RU" sz="2800" dirty="0" smtClean="0"/>
              <a:t>Общее </a:t>
            </a:r>
            <a:r>
              <a:rPr lang="ru-RU" sz="2800" dirty="0"/>
              <a:t>правило сварки чугуна гласит - нужно стараться как можно меньше проплавлять металл. </a:t>
            </a:r>
            <a:endParaRPr lang="ru-RU" sz="2800" dirty="0" smtClean="0"/>
          </a:p>
          <a:p>
            <a:pPr algn="just"/>
            <a:r>
              <a:rPr lang="ru-RU" sz="2800" dirty="0" smtClean="0"/>
              <a:t>Поэтому </a:t>
            </a:r>
            <a:r>
              <a:rPr lang="ru-RU" sz="2800" dirty="0"/>
              <a:t>необходимо использовать по возможности небольшой ток, электроды малого диаметра, короткие швы. </a:t>
            </a:r>
            <a:endParaRPr lang="ru-RU" sz="2800" dirty="0" smtClean="0"/>
          </a:p>
          <a:p>
            <a:pPr algn="just"/>
            <a:r>
              <a:rPr lang="ru-RU" sz="2800" dirty="0" smtClean="0"/>
              <a:t>После </a:t>
            </a:r>
            <a:r>
              <a:rPr lang="ru-RU" sz="2800" dirty="0"/>
              <a:t>наложения каждого шва делается перерыв для охлаждения детали до температуры 50-60°С.</a:t>
            </a:r>
          </a:p>
        </p:txBody>
      </p:sp>
    </p:spTree>
    <p:extLst>
      <p:ext uri="{BB962C8B-B14F-4D97-AF65-F5344CB8AC3E}">
        <p14:creationId xmlns:p14="http://schemas.microsoft.com/office/powerpoint/2010/main" val="423248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04664"/>
            <a:ext cx="8208912" cy="6015774"/>
          </a:xfrm>
        </p:spPr>
      </p:pic>
    </p:spTree>
    <p:extLst>
      <p:ext uri="{BB962C8B-B14F-4D97-AF65-F5344CB8AC3E}">
        <p14:creationId xmlns:p14="http://schemas.microsoft.com/office/powerpoint/2010/main" val="230193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332656"/>
            <a:ext cx="8856984" cy="6525344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ru-RU" sz="2800" dirty="0">
                <a:solidFill>
                  <a:srgbClr val="000000"/>
                </a:solidFill>
              </a:rPr>
              <a:t>При отсутствии фирменных электродов можно сделать электроды, близкие по характеристикам к маркам ОЗЧ-2 и ОЗЧ-6, самостоятельно. </a:t>
            </a:r>
            <a:endParaRPr lang="ru-RU" sz="2800" dirty="0" smtClean="0">
              <a:solidFill>
                <a:srgbClr val="000000"/>
              </a:solidFill>
            </a:endParaRPr>
          </a:p>
          <a:p>
            <a:pPr algn="just"/>
            <a:r>
              <a:rPr lang="ru-RU" sz="2800" dirty="0" smtClean="0">
                <a:solidFill>
                  <a:srgbClr val="000000"/>
                </a:solidFill>
              </a:rPr>
              <a:t>Берется </a:t>
            </a:r>
            <a:r>
              <a:rPr lang="ru-RU" sz="2800" dirty="0">
                <a:solidFill>
                  <a:srgbClr val="000000"/>
                </a:solidFill>
              </a:rPr>
              <a:t>медная проволока марки М2 или М3 диаметром 3-5 мм, зачищается наждачной бумагой, обезжиривается и покрывается самодельной обмазкой. Последнюю проще всего приготовить из покрытия обычных стальных электродов (например, для сварки чугуна постоянным током подойдет покрытие электродов марки УОНИ-13/55 или ОЗС-2, а для сварки переменным током - покрытие электродов АНО-4 или АНО-5), соскребя его со стержня, измельчив, смешав в пропорции по массе 1:1 со стальными опилками или железным порошком и добавив в смесь жидкого стекла (силикатного клея) до сметанообразной консистенции. Получившееся покрытие наносят способом окунания электрода, обеспечивая при этом постоянную скорость окунания. Толщина покрытия должна составить 1,5-2 мм. После того как стекут излишки, электроды сушат на воздухе в вертикальном положении, а затем прокаливают при 200-250°С в духовке или на плите. </a:t>
            </a:r>
            <a:endParaRPr lang="ru-RU" sz="2800" dirty="0" smtClean="0">
              <a:solidFill>
                <a:srgbClr val="000000"/>
              </a:solidFill>
            </a:endParaRPr>
          </a:p>
          <a:p>
            <a:pPr algn="just"/>
            <a:r>
              <a:rPr lang="ru-RU" sz="2800" dirty="0" smtClean="0">
                <a:solidFill>
                  <a:srgbClr val="000000"/>
                </a:solidFill>
              </a:rPr>
              <a:t>Режим </a:t>
            </a:r>
            <a:r>
              <a:rPr lang="ru-RU" sz="2800" dirty="0">
                <a:solidFill>
                  <a:srgbClr val="000000"/>
                </a:solidFill>
              </a:rPr>
              <a:t>сварки самодельными электродами не отличается от режима работы фирменными.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18947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 rot="21048371">
            <a:off x="265452" y="2594672"/>
            <a:ext cx="8627233" cy="176942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>
                <a:solidFill>
                  <a:srgbClr val="FF0000"/>
                </a:solidFill>
                <a:latin typeface="Calibri Light" panose="020F0302020204030204"/>
              </a:rPr>
              <a:t>Сварка чугунными электродами</a:t>
            </a:r>
            <a:endParaRPr lang="ru-RU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69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692696"/>
            <a:ext cx="8712968" cy="5544616"/>
          </a:xfrm>
        </p:spPr>
        <p:txBody>
          <a:bodyPr>
            <a:normAutofit/>
          </a:bodyPr>
          <a:lstStyle/>
          <a:p>
            <a:pPr algn="just"/>
            <a:r>
              <a:rPr lang="ru-RU" sz="2800" dirty="0"/>
              <a:t>Чугунные электроды - это специальные материалы для исправления дефектов чугунного литья, представляющие собой литые круглые прутки, покрытые обмазкой различного состава. </a:t>
            </a:r>
            <a:endParaRPr lang="ru-RU" sz="2800" dirty="0" smtClean="0"/>
          </a:p>
          <a:p>
            <a:pPr algn="just"/>
            <a:r>
              <a:rPr lang="ru-RU" sz="2800" dirty="0" smtClean="0"/>
              <a:t>Покрытие </a:t>
            </a:r>
            <a:r>
              <a:rPr lang="ru-RU" sz="2800" dirty="0"/>
              <a:t>ОМЧ-1, в частности, состоит из 25% мела, 41% графита, 25% полевого шпата, 9% ферромарганца. Иногда в покрытие вводится термит, замедляющий остывание металла шва. </a:t>
            </a:r>
            <a:endParaRPr lang="ru-RU" sz="2800" dirty="0" smtClean="0"/>
          </a:p>
          <a:p>
            <a:pPr algn="just"/>
            <a:r>
              <a:rPr lang="ru-RU" sz="2800" dirty="0" smtClean="0"/>
              <a:t>Сварку </a:t>
            </a:r>
            <a:r>
              <a:rPr lang="ru-RU" sz="2800" dirty="0"/>
              <a:t>выполняют преимущественно на постоянном токе, однако допустимо применение и переменного. </a:t>
            </a:r>
            <a:endParaRPr lang="ru-RU" sz="2800" dirty="0" smtClean="0"/>
          </a:p>
          <a:p>
            <a:pPr algn="just"/>
            <a:r>
              <a:rPr lang="ru-RU" sz="2800" dirty="0" smtClean="0"/>
              <a:t>Сварочный </a:t>
            </a:r>
            <a:r>
              <a:rPr lang="ru-RU" sz="2800" dirty="0"/>
              <a:t>ток нужно выбирать из расчета 50-60А на </a:t>
            </a:r>
            <a:r>
              <a:rPr lang="ru-RU" sz="2800" dirty="0" smtClean="0"/>
              <a:t>1мм </a:t>
            </a:r>
            <a:r>
              <a:rPr lang="ru-RU" sz="2800" dirty="0"/>
              <a:t>диаметра электрода.</a:t>
            </a:r>
          </a:p>
        </p:txBody>
      </p:sp>
    </p:spTree>
    <p:extLst>
      <p:ext uri="{BB962C8B-B14F-4D97-AF65-F5344CB8AC3E}">
        <p14:creationId xmlns:p14="http://schemas.microsoft.com/office/powerpoint/2010/main" val="65952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332656"/>
            <a:ext cx="8640960" cy="3528392"/>
          </a:xfrm>
        </p:spPr>
        <p:txBody>
          <a:bodyPr>
            <a:normAutofit/>
          </a:bodyPr>
          <a:lstStyle/>
          <a:p>
            <a:pPr algn="just"/>
            <a:r>
              <a:rPr lang="ru-RU" sz="2800" dirty="0"/>
              <a:t>Качество сварного соединения при холодной сварке чугуна чугунными электродами неоднородно, так как трудно обеспечить такую скорость охлаждения металла шва и </a:t>
            </a:r>
            <a:r>
              <a:rPr lang="ru-RU" sz="2800" dirty="0" err="1"/>
              <a:t>околошовной</a:t>
            </a:r>
            <a:r>
              <a:rPr lang="ru-RU" sz="2800" dirty="0"/>
              <a:t> зоны, при которой не было бы отбелки на всем протяжении шва. </a:t>
            </a:r>
            <a:endParaRPr lang="ru-RU" sz="2800" dirty="0" smtClean="0"/>
          </a:p>
          <a:p>
            <a:pPr algn="just"/>
            <a:r>
              <a:rPr lang="ru-RU" sz="2800" dirty="0" smtClean="0"/>
              <a:t>Этот </a:t>
            </a:r>
            <a:r>
              <a:rPr lang="ru-RU" sz="2800" dirty="0"/>
              <a:t>метод сварки широкого применения не имеет. </a:t>
            </a:r>
            <a:endParaRPr lang="ru-RU" sz="2800" dirty="0" smtClean="0"/>
          </a:p>
          <a:p>
            <a:pPr algn="just"/>
            <a:r>
              <a:rPr lang="ru-RU" sz="2800" dirty="0" smtClean="0"/>
              <a:t>Лучшие </a:t>
            </a:r>
            <a:r>
              <a:rPr lang="ru-RU" sz="2800" dirty="0"/>
              <a:t>результаты получаются при подогреве детали до 300-400°C, т.е. при полугорячей сварке чугуна.</a:t>
            </a:r>
          </a:p>
        </p:txBody>
      </p:sp>
    </p:spTree>
    <p:extLst>
      <p:ext uri="{BB962C8B-B14F-4D97-AF65-F5344CB8AC3E}">
        <p14:creationId xmlns:p14="http://schemas.microsoft.com/office/powerpoint/2010/main" val="165755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 rot="21048371">
            <a:off x="195011" y="2600336"/>
            <a:ext cx="8627233" cy="8876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 smtClean="0">
                <a:solidFill>
                  <a:srgbClr val="FF0000"/>
                </a:solidFill>
                <a:latin typeface="Calibri Light" panose="020F0302020204030204"/>
                <a:ea typeface="+mj-ea"/>
                <a:cs typeface="+mj-cs"/>
              </a:rPr>
              <a:t>Проковка  чугуна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101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188640"/>
            <a:ext cx="8640960" cy="6480720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sz="2800" dirty="0"/>
              <a:t>Считается, что сварочные напряжения, возникающие в шве при охлаждении, могут быть частично или даже полностью сняты проковкой швов после сварки. </a:t>
            </a:r>
            <a:endParaRPr lang="ru-RU" sz="2800" dirty="0" smtClean="0"/>
          </a:p>
          <a:p>
            <a:pPr algn="just"/>
            <a:r>
              <a:rPr lang="ru-RU" sz="2800" dirty="0" smtClean="0"/>
              <a:t>Некоторые </a:t>
            </a:r>
            <a:r>
              <a:rPr lang="ru-RU" sz="2800" dirty="0"/>
              <a:t>сварщики с успехом используют этот прием в своей работе. </a:t>
            </a:r>
            <a:endParaRPr lang="ru-RU" sz="2800" dirty="0" smtClean="0"/>
          </a:p>
          <a:p>
            <a:pPr algn="just"/>
            <a:r>
              <a:rPr lang="ru-RU" sz="2800" dirty="0" smtClean="0"/>
              <a:t>Особенно </a:t>
            </a:r>
            <a:r>
              <a:rPr lang="ru-RU" sz="2800" dirty="0"/>
              <a:t>полезной считается проковка при сварке медными и никелевыми электродами. </a:t>
            </a:r>
            <a:endParaRPr lang="ru-RU" sz="2800" dirty="0" smtClean="0"/>
          </a:p>
          <a:p>
            <a:pPr algn="just"/>
            <a:r>
              <a:rPr lang="ru-RU" sz="2800" dirty="0" smtClean="0"/>
              <a:t>Однако </a:t>
            </a:r>
            <a:r>
              <a:rPr lang="ru-RU" sz="2800" dirty="0"/>
              <a:t>проковка швов имеет нюансы, не зная которых можно вместо усиления ослабить шов. Чтобы обеспечить высокие механические свойства, процесс проковки желательно закапчивать при температуре около 500-800°С. Легкие удары наносятся только по шву, молотком массой 0,6-1,2 кг, имеющим закругленный боек - до изменения рисунка шва</a:t>
            </a:r>
            <a:r>
              <a:rPr lang="ru-RU" sz="2800" dirty="0" smtClean="0"/>
              <a:t>.</a:t>
            </a:r>
          </a:p>
          <a:p>
            <a:pPr algn="just"/>
            <a:r>
              <a:rPr lang="ru-RU" sz="2800" dirty="0" smtClean="0"/>
              <a:t> </a:t>
            </a:r>
            <a:r>
              <a:rPr lang="ru-RU" sz="2800" dirty="0"/>
              <a:t>При многослойной сварке проковывается каждый слой за исключением первого (в нем могут возникнуть трещины от удара) и облицовочного.</a:t>
            </a:r>
          </a:p>
        </p:txBody>
      </p:sp>
    </p:spTree>
    <p:extLst>
      <p:ext uri="{BB962C8B-B14F-4D97-AF65-F5344CB8AC3E}">
        <p14:creationId xmlns:p14="http://schemas.microsoft.com/office/powerpoint/2010/main" val="111201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53" y="332656"/>
            <a:ext cx="8346948" cy="6120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317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 rot="21048371">
            <a:off x="195011" y="2600336"/>
            <a:ext cx="8627233" cy="8876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 smtClean="0">
                <a:solidFill>
                  <a:srgbClr val="FF0000"/>
                </a:solidFill>
                <a:latin typeface="Calibri Light" panose="020F0302020204030204"/>
                <a:ea typeface="+mj-ea"/>
                <a:cs typeface="+mj-cs"/>
              </a:rPr>
              <a:t>Пайка  чугуна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077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1268760"/>
            <a:ext cx="8568952" cy="4320480"/>
          </a:xfrm>
        </p:spPr>
        <p:txBody>
          <a:bodyPr>
            <a:normAutofit/>
          </a:bodyPr>
          <a:lstStyle/>
          <a:p>
            <a:pPr algn="just"/>
            <a:r>
              <a:rPr lang="ru-RU" sz="2800" dirty="0">
                <a:solidFill>
                  <a:srgbClr val="222222"/>
                </a:solidFill>
              </a:rPr>
              <a:t>Пайка представляет собой процесс соединения деталей нагревом до температуры плавления припоя, заполняющего зазор между соединяемыми деталями. Основной металл при пайке не плавится. </a:t>
            </a:r>
            <a:endParaRPr lang="ru-RU" sz="2800" dirty="0" smtClean="0">
              <a:solidFill>
                <a:srgbClr val="222222"/>
              </a:solidFill>
            </a:endParaRPr>
          </a:p>
          <a:p>
            <a:pPr algn="just"/>
            <a:r>
              <a:rPr lang="ru-RU" sz="2800" dirty="0" smtClean="0">
                <a:solidFill>
                  <a:srgbClr val="222222"/>
                </a:solidFill>
              </a:rPr>
              <a:t>Процесс </a:t>
            </a:r>
            <a:r>
              <a:rPr lang="ru-RU" sz="2800" dirty="0">
                <a:solidFill>
                  <a:srgbClr val="222222"/>
                </a:solidFill>
              </a:rPr>
              <a:t>пайки-сварки чугуна состоит из двух основных операций: лужения поверхности и нанесения слоя металла необходимого объема. </a:t>
            </a:r>
            <a:endParaRPr lang="ru-RU" sz="2800" dirty="0" smtClean="0">
              <a:solidFill>
                <a:srgbClr val="222222"/>
              </a:solidFill>
            </a:endParaRPr>
          </a:p>
          <a:p>
            <a:pPr algn="just"/>
            <a:r>
              <a:rPr lang="ru-RU" sz="2800" dirty="0" smtClean="0">
                <a:solidFill>
                  <a:srgbClr val="222222"/>
                </a:solidFill>
              </a:rPr>
              <a:t>При </a:t>
            </a:r>
            <a:r>
              <a:rPr lang="ru-RU" sz="2800" dirty="0">
                <a:solidFill>
                  <a:srgbClr val="222222"/>
                </a:solidFill>
              </a:rPr>
              <a:t>восстановлении чугунных деталей пайку-сварку применяют для устранения дефектов в </a:t>
            </a:r>
            <a:r>
              <a:rPr lang="ru-RU" sz="2800" dirty="0" err="1">
                <a:solidFill>
                  <a:srgbClr val="222222"/>
                </a:solidFill>
              </a:rPr>
              <a:t>малонапряженных</a:t>
            </a:r>
            <a:r>
              <a:rPr lang="ru-RU" sz="2800" dirty="0">
                <a:solidFill>
                  <a:srgbClr val="222222"/>
                </a:solidFill>
              </a:rPr>
              <a:t> стенках</a:t>
            </a:r>
            <a:r>
              <a:rPr lang="ru-RU" sz="2800" dirty="0" smtClean="0">
                <a:solidFill>
                  <a:srgbClr val="22222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758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 rot="21048371">
            <a:off x="195011" y="2600336"/>
            <a:ext cx="8627233" cy="8876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 smtClean="0">
                <a:solidFill>
                  <a:srgbClr val="FF0000"/>
                </a:solidFill>
                <a:latin typeface="Calibri Light" panose="020F0302020204030204"/>
                <a:ea typeface="+mj-ea"/>
                <a:cs typeface="+mj-cs"/>
              </a:rPr>
              <a:t>Припои для пайки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5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323527" y="260648"/>
            <a:ext cx="8571547" cy="4752528"/>
          </a:xfrm>
        </p:spPr>
        <p:txBody>
          <a:bodyPr>
            <a:normAutofit/>
          </a:bodyPr>
          <a:lstStyle/>
          <a:p>
            <a:pPr lvl="0" algn="just"/>
            <a:r>
              <a:rPr lang="ru-RU" sz="2800" b="1" u="sng" dirty="0">
                <a:solidFill>
                  <a:prstClr val="black"/>
                </a:solidFill>
              </a:rPr>
              <a:t>Белый чугун </a:t>
            </a:r>
            <a:r>
              <a:rPr lang="ru-RU" sz="2800" dirty="0">
                <a:solidFill>
                  <a:prstClr val="black"/>
                </a:solidFill>
              </a:rPr>
              <a:t>– это такой чугун, в котором большая часть углерода химически соединена с железом в виде цементита. Цементит имеет светлый цвет, обладает большой твёрдостью и хрупкостью. </a:t>
            </a:r>
          </a:p>
          <a:p>
            <a:pPr lvl="0" algn="just"/>
            <a:r>
              <a:rPr lang="ru-RU" sz="2800" dirty="0">
                <a:solidFill>
                  <a:prstClr val="black"/>
                </a:solidFill>
              </a:rPr>
              <a:t>Белый чугун также имеет в изломе светло – серый, почти белый цвет, очень твёрд, крайне плохо поддаётся сварке и механической обработке, поэтому ограниченно используется в качестве конструкционного материала. </a:t>
            </a:r>
          </a:p>
          <a:p>
            <a:pPr lvl="0" algn="just"/>
            <a:r>
              <a:rPr lang="ru-RU" sz="2800" dirty="0">
                <a:solidFill>
                  <a:prstClr val="black"/>
                </a:solidFill>
              </a:rPr>
              <a:t>В основном белые чугуны применяются для получения ковких чугунов.</a:t>
            </a:r>
          </a:p>
          <a:p>
            <a:pPr marL="0" indent="0" algn="just">
              <a:buNone/>
            </a:pPr>
            <a:endParaRPr lang="ru-RU" sz="2800" b="1" u="sng" dirty="0">
              <a:ea typeface="+mj-ea"/>
              <a:cs typeface="+mj-cs"/>
            </a:endParaRPr>
          </a:p>
        </p:txBody>
      </p:sp>
      <p:pic>
        <p:nvPicPr>
          <p:cNvPr id="1028" name="Picture 4" descr="http://chelindustry.ru/images/SCHPZ_f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181646"/>
            <a:ext cx="3602995" cy="270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68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1052736"/>
            <a:ext cx="8640960" cy="5472608"/>
          </a:xfrm>
        </p:spPr>
        <p:txBody>
          <a:bodyPr>
            <a:normAutofit/>
          </a:bodyPr>
          <a:lstStyle/>
          <a:p>
            <a:pPr algn="just" fontAlgn="base"/>
            <a:r>
              <a:rPr lang="ru-RU" sz="2800" dirty="0">
                <a:solidFill>
                  <a:srgbClr val="222222"/>
                </a:solidFill>
                <a:latin typeface="Arial" panose="020B0604020202020204" pitchFamily="34" charset="0"/>
              </a:rPr>
              <a:t>В качестве припоя при пайке-сварке используют прутки из латуни Л63, кремнистую латунь, припой ЛОМНА 54-1-4-02. </a:t>
            </a:r>
            <a:endParaRPr lang="ru-RU" sz="2800" dirty="0" smtClean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algn="just" fontAlgn="base"/>
            <a:r>
              <a:rPr lang="ru-RU" sz="2800" dirty="0" smtClean="0">
                <a:solidFill>
                  <a:srgbClr val="222222"/>
                </a:solidFill>
                <a:latin typeface="Arial" panose="020B0604020202020204" pitchFamily="34" charset="0"/>
              </a:rPr>
              <a:t>Твердость </a:t>
            </a:r>
            <a:r>
              <a:rPr lang="ru-RU" sz="2800" dirty="0">
                <a:solidFill>
                  <a:srgbClr val="222222"/>
                </a:solidFill>
                <a:latin typeface="Arial" panose="020B0604020202020204" pitchFamily="34" charset="0"/>
              </a:rPr>
              <a:t>металла, наплавленного припоем ЛОМНА, близка к твердости серого чугуна</a:t>
            </a:r>
            <a:r>
              <a:rPr lang="ru-RU" sz="2800" dirty="0" smtClean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  <a:p>
            <a:pPr algn="just" fontAlgn="base"/>
            <a:r>
              <a:rPr lang="ru-RU" sz="2800" dirty="0" smtClean="0">
                <a:solidFill>
                  <a:srgbClr val="222222"/>
                </a:solidFill>
                <a:latin typeface="Arial" panose="020B0604020202020204" pitchFamily="34" charset="0"/>
              </a:rPr>
              <a:t>В </a:t>
            </a:r>
            <a:r>
              <a:rPr lang="ru-RU" sz="2800" dirty="0">
                <a:solidFill>
                  <a:srgbClr val="222222"/>
                </a:solidFill>
                <a:latin typeface="Arial" panose="020B0604020202020204" pitchFamily="34" charset="0"/>
              </a:rPr>
              <a:t>качестве припоев </a:t>
            </a:r>
            <a:r>
              <a:rPr lang="ru-RU" sz="2800" dirty="0" smtClean="0">
                <a:solidFill>
                  <a:srgbClr val="222222"/>
                </a:solidFill>
                <a:latin typeface="Arial" panose="020B0604020202020204" pitchFamily="34" charset="0"/>
              </a:rPr>
              <a:t>используют: </a:t>
            </a:r>
          </a:p>
          <a:p>
            <a:pPr marL="0" indent="0" algn="just" fontAlgn="base">
              <a:buNone/>
            </a:pPr>
            <a:r>
              <a:rPr lang="ru-RU" sz="2800" dirty="0" smtClean="0">
                <a:solidFill>
                  <a:srgbClr val="222222"/>
                </a:solidFill>
                <a:latin typeface="Arial" panose="020B0604020202020204" pitchFamily="34" charset="0"/>
              </a:rPr>
              <a:t>-специальные </a:t>
            </a:r>
            <a:r>
              <a:rPr lang="ru-RU" sz="2800" dirty="0">
                <a:solidFill>
                  <a:srgbClr val="222222"/>
                </a:solidFill>
                <a:latin typeface="Arial" panose="020B0604020202020204" pitchFamily="34" charset="0"/>
              </a:rPr>
              <a:t>чугунные материалы (НЧ-2, УНЧ-2</a:t>
            </a:r>
            <a:r>
              <a:rPr lang="ru-RU" sz="2800" dirty="0" smtClean="0">
                <a:solidFill>
                  <a:srgbClr val="222222"/>
                </a:solidFill>
                <a:latin typeface="Arial" panose="020B0604020202020204" pitchFamily="34" charset="0"/>
              </a:rPr>
              <a:t>); -латунные </a:t>
            </a:r>
            <a:r>
              <a:rPr lang="ru-RU" sz="2800" dirty="0">
                <a:solidFill>
                  <a:srgbClr val="222222"/>
                </a:solidFill>
                <a:latin typeface="Arial" panose="020B0604020202020204" pitchFamily="34" charset="0"/>
              </a:rPr>
              <a:t>припои </a:t>
            </a:r>
            <a:r>
              <a:rPr lang="ru-RU" sz="2800" dirty="0" smtClean="0">
                <a:solidFill>
                  <a:srgbClr val="222222"/>
                </a:solidFill>
                <a:latin typeface="Arial" panose="020B0604020202020204" pitchFamily="34" charset="0"/>
              </a:rPr>
              <a:t>(Л63, ЛОК59-1-03</a:t>
            </a:r>
            <a:r>
              <a:rPr lang="ru-RU" sz="2800" dirty="0">
                <a:solidFill>
                  <a:srgbClr val="222222"/>
                </a:solidFill>
                <a:latin typeface="Arial" panose="020B0604020202020204" pitchFamily="34" charset="0"/>
              </a:rPr>
              <a:t>, ЛОМНА </a:t>
            </a:r>
            <a:r>
              <a:rPr lang="ru-RU" sz="2800" dirty="0" smtClean="0">
                <a:solidFill>
                  <a:srgbClr val="222222"/>
                </a:solidFill>
                <a:latin typeface="Arial" panose="020B0604020202020204" pitchFamily="34" charset="0"/>
              </a:rPr>
              <a:t>54-1-4-02, ЛОМНА-49-08-10-4-04); </a:t>
            </a:r>
          </a:p>
          <a:p>
            <a:pPr marL="0" indent="0" algn="just" fontAlgn="base">
              <a:buNone/>
            </a:pPr>
            <a:r>
              <a:rPr lang="ru-RU" sz="2800" dirty="0">
                <a:solidFill>
                  <a:srgbClr val="222222"/>
                </a:solidFill>
                <a:latin typeface="Arial" panose="020B0604020202020204" pitchFamily="34" charset="0"/>
              </a:rPr>
              <a:t>-</a:t>
            </a:r>
            <a:r>
              <a:rPr lang="ru-RU" sz="2800" dirty="0" smtClean="0">
                <a:solidFill>
                  <a:srgbClr val="222222"/>
                </a:solidFill>
                <a:latin typeface="Arial" panose="020B0604020202020204" pitchFamily="34" charset="0"/>
              </a:rPr>
              <a:t>легкоплавкие </a:t>
            </a:r>
            <a:r>
              <a:rPr lang="ru-RU" sz="2800" dirty="0">
                <a:solidFill>
                  <a:srgbClr val="222222"/>
                </a:solidFill>
                <a:latin typeface="Arial" panose="020B0604020202020204" pitchFamily="34" charset="0"/>
              </a:rPr>
              <a:t>оловянисто-свинцовые припои (ПОС-ЗО, ПОС-40), а также цинковые припои.</a:t>
            </a:r>
          </a:p>
        </p:txBody>
      </p:sp>
    </p:spTree>
    <p:extLst>
      <p:ext uri="{BB962C8B-B14F-4D97-AF65-F5344CB8AC3E}">
        <p14:creationId xmlns:p14="http://schemas.microsoft.com/office/powerpoint/2010/main" val="213245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 rot="21048371">
            <a:off x="195011" y="2600336"/>
            <a:ext cx="8627233" cy="8876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 smtClean="0">
                <a:solidFill>
                  <a:srgbClr val="FF0000"/>
                </a:solidFill>
                <a:latin typeface="Calibri Light" panose="020F0302020204030204"/>
                <a:ea typeface="+mj-ea"/>
                <a:cs typeface="+mj-cs"/>
              </a:rPr>
              <a:t>Флюсы для пайки  чугуна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828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404664"/>
            <a:ext cx="8568952" cy="6120680"/>
          </a:xfrm>
        </p:spPr>
        <p:txBody>
          <a:bodyPr>
            <a:normAutofit/>
          </a:bodyPr>
          <a:lstStyle/>
          <a:p>
            <a:pPr lvl="0" algn="just" fontAlgn="base"/>
            <a:r>
              <a:rPr lang="ru-RU" sz="2800" dirty="0">
                <a:solidFill>
                  <a:srgbClr val="222222"/>
                </a:solidFill>
                <a:latin typeface="Arial" panose="020B0604020202020204" pitchFamily="34" charset="0"/>
              </a:rPr>
              <a:t>При пайке-сварке латунными припоями применяют флюсы ФПСН-1 и ФПСН-2. Они нейтрализуют действие свободного графита, облегчают процесс образования металлических связей на границе чугун-латунь. </a:t>
            </a:r>
            <a:endParaRPr lang="ru-RU" sz="2800" dirty="0" smtClean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0" algn="just" fontAlgn="base"/>
            <a:r>
              <a:rPr lang="ru-RU" sz="2800" dirty="0" smtClean="0">
                <a:solidFill>
                  <a:srgbClr val="222222"/>
                </a:solidFill>
                <a:latin typeface="Arial" panose="020B0604020202020204" pitchFamily="34" charset="0"/>
              </a:rPr>
              <a:t>При </a:t>
            </a:r>
            <a:r>
              <a:rPr lang="ru-RU" sz="2800" dirty="0">
                <a:solidFill>
                  <a:srgbClr val="222222"/>
                </a:solidFill>
                <a:latin typeface="Arial" panose="020B0604020202020204" pitchFamily="34" charset="0"/>
              </a:rPr>
              <a:t>температуре плавления 600-650°С эти флюсы являются индикаторами начала процесса пайки-сварки, т.е. расплавление флюса на детали является сигналом для расплавления припоя.</a:t>
            </a:r>
          </a:p>
          <a:p>
            <a:pPr lvl="0" algn="just" fontAlgn="base"/>
            <a:r>
              <a:rPr lang="ru-RU" sz="2800" dirty="0">
                <a:solidFill>
                  <a:srgbClr val="222222"/>
                </a:solidFill>
                <a:latin typeface="Arial" panose="020B0604020202020204" pitchFamily="34" charset="0"/>
              </a:rPr>
              <a:t>Флюс ФПСН-1 применяют для пайки латунью ЛОК, а флюс ФПСН-2 — припоем ЛОМНА. Для пайки прутками из латуни Л63 применяют флюс, состоящий из 50% буры и 50% борной кислоты.</a:t>
            </a:r>
          </a:p>
          <a:p>
            <a:pPr lvl="0"/>
            <a:endParaRPr lang="ru-RU" sz="2600" dirty="0">
              <a:solidFill>
                <a:prstClr val="black"/>
              </a:solidFill>
            </a:endParaRPr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97257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 rot="21048371">
            <a:off x="195011" y="2600336"/>
            <a:ext cx="8627233" cy="8876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b="1" dirty="0">
                <a:solidFill>
                  <a:srgbClr val="FF0000"/>
                </a:solidFill>
              </a:rPr>
              <a:t>Режимы и техника пайки-сварки</a:t>
            </a:r>
          </a:p>
        </p:txBody>
      </p:sp>
    </p:spTree>
    <p:extLst>
      <p:ext uri="{BB962C8B-B14F-4D97-AF65-F5344CB8AC3E}">
        <p14:creationId xmlns:p14="http://schemas.microsoft.com/office/powerpoint/2010/main" val="16591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260648"/>
            <a:ext cx="8784976" cy="6336704"/>
          </a:xfrm>
        </p:spPr>
        <p:txBody>
          <a:bodyPr>
            <a:normAutofit/>
          </a:bodyPr>
          <a:lstStyle/>
          <a:p>
            <a:pPr algn="just"/>
            <a:r>
              <a:rPr lang="ru-RU" sz="2800" dirty="0">
                <a:solidFill>
                  <a:srgbClr val="222222"/>
                </a:solidFill>
              </a:rPr>
              <a:t>Процесс выполняют обычной сварочной горелкой, работающей на ацетилене или газе-заменителе. </a:t>
            </a:r>
            <a:endParaRPr lang="ru-RU" sz="2800" dirty="0" smtClean="0">
              <a:solidFill>
                <a:srgbClr val="222222"/>
              </a:solidFill>
            </a:endParaRPr>
          </a:p>
          <a:p>
            <a:pPr algn="just"/>
            <a:r>
              <a:rPr lang="ru-RU" sz="2800" dirty="0" smtClean="0">
                <a:solidFill>
                  <a:srgbClr val="222222"/>
                </a:solidFill>
              </a:rPr>
              <a:t>Мощность </a:t>
            </a:r>
            <a:r>
              <a:rPr lang="ru-RU" sz="2800" dirty="0">
                <a:solidFill>
                  <a:srgbClr val="222222"/>
                </a:solidFill>
              </a:rPr>
              <a:t>пламени должна быть несколько меньшей, чем при наплавке аналогичных толщин чугунными прутками: из расчета расхода 70-80 л/ч ацетилена на </a:t>
            </a:r>
            <a:r>
              <a:rPr lang="ru-RU" sz="2800" dirty="0" smtClean="0">
                <a:solidFill>
                  <a:srgbClr val="222222"/>
                </a:solidFill>
              </a:rPr>
              <a:t>1мм </a:t>
            </a:r>
            <a:r>
              <a:rPr lang="ru-RU" sz="2800" dirty="0">
                <a:solidFill>
                  <a:srgbClr val="222222"/>
                </a:solidFill>
              </a:rPr>
              <a:t>толщины металла</a:t>
            </a:r>
            <a:r>
              <a:rPr lang="ru-RU" sz="2800" dirty="0" smtClean="0">
                <a:solidFill>
                  <a:srgbClr val="222222"/>
                </a:solidFill>
              </a:rPr>
              <a:t>.</a:t>
            </a:r>
          </a:p>
          <a:p>
            <a:pPr algn="just"/>
            <a:r>
              <a:rPr lang="ru-RU" sz="2800" dirty="0"/>
              <a:t>Лужение поверхности производят после выжигания из нее графита на глубину 0,2-0,8 мм. На такую глубину графит обычно выгорает при нагреве чугуна до 750-850°С в течение 30-50 с. Пламя горелки при этом может быть с небольшим избытком кислорода. </a:t>
            </a:r>
            <a:endParaRPr lang="ru-RU" sz="2800" dirty="0" smtClean="0"/>
          </a:p>
          <a:p>
            <a:pPr algn="just"/>
            <a:r>
              <a:rPr lang="ru-RU" sz="2800" dirty="0" smtClean="0"/>
              <a:t>Нагрев </a:t>
            </a:r>
            <a:r>
              <a:rPr lang="ru-RU" sz="2800" dirty="0"/>
              <a:t>ведут факельной зоной пламени. </a:t>
            </a:r>
            <a:endParaRPr lang="ru-RU" sz="2800" dirty="0" smtClean="0"/>
          </a:p>
          <a:p>
            <a:pPr algn="just"/>
            <a:r>
              <a:rPr lang="ru-RU" sz="2800" dirty="0" smtClean="0"/>
              <a:t>О </a:t>
            </a:r>
            <a:r>
              <a:rPr lang="ru-RU" sz="2800" dirty="0"/>
              <a:t>готовности металла к лужению свидетельствует плавление флюса, доставляемого к месту нагрева.</a:t>
            </a:r>
          </a:p>
        </p:txBody>
      </p:sp>
    </p:spTree>
    <p:extLst>
      <p:ext uri="{BB962C8B-B14F-4D97-AF65-F5344CB8AC3E}">
        <p14:creationId xmlns:p14="http://schemas.microsoft.com/office/powerpoint/2010/main" val="336403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764704"/>
            <a:ext cx="8712968" cy="5256584"/>
          </a:xfrm>
        </p:spPr>
        <p:txBody>
          <a:bodyPr>
            <a:normAutofit/>
          </a:bodyPr>
          <a:lstStyle/>
          <a:p>
            <a:pPr algn="just"/>
            <a:r>
              <a:rPr lang="ru-RU" sz="2800" dirty="0"/>
              <a:t>Как только флюс начинает плавиться, снижают немного мощность пламени и приступают к лужению поверхности. Припой при этом должен хорошо смачивать всю восстанавливаемую поверхность. </a:t>
            </a:r>
            <a:endParaRPr lang="ru-RU" sz="2800" dirty="0" smtClean="0"/>
          </a:p>
          <a:p>
            <a:pPr algn="just"/>
            <a:r>
              <a:rPr lang="ru-RU" sz="2800" dirty="0" smtClean="0"/>
              <a:t>Наращивают </a:t>
            </a:r>
            <a:r>
              <a:rPr lang="ru-RU" sz="2800" dirty="0" err="1"/>
              <a:t>облуженную</a:t>
            </a:r>
            <a:r>
              <a:rPr lang="ru-RU" sz="2800" dirty="0"/>
              <a:t> поверхность припоем нейтральным пламенем, восстановительной (средней) его частью</a:t>
            </a:r>
            <a:r>
              <a:rPr lang="ru-RU" sz="2800" dirty="0" smtClean="0"/>
              <a:t>.</a:t>
            </a:r>
          </a:p>
          <a:p>
            <a:pPr algn="just"/>
            <a:r>
              <a:rPr lang="ru-RU" sz="2800" dirty="0" smtClean="0"/>
              <a:t>Перегрев </a:t>
            </a:r>
            <a:r>
              <a:rPr lang="ru-RU" sz="2800" dirty="0"/>
              <a:t>присадочного металла влечет за собой выгорание цинка из латуни и образование пористости наплавленного металла. </a:t>
            </a:r>
            <a:endParaRPr lang="ru-RU" sz="2800" dirty="0" smtClean="0"/>
          </a:p>
          <a:p>
            <a:pPr algn="just"/>
            <a:r>
              <a:rPr lang="ru-RU" sz="2800" dirty="0" smtClean="0"/>
              <a:t>Перегрев </a:t>
            </a:r>
            <a:r>
              <a:rPr lang="ru-RU" sz="2800" dirty="0"/>
              <a:t>основного металла сопровождается обильным выделением белых паров.</a:t>
            </a:r>
          </a:p>
        </p:txBody>
      </p:sp>
    </p:spTree>
    <p:extLst>
      <p:ext uri="{BB962C8B-B14F-4D97-AF65-F5344CB8AC3E}">
        <p14:creationId xmlns:p14="http://schemas.microsoft.com/office/powerpoint/2010/main" val="324783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980728"/>
            <a:ext cx="8568952" cy="4608512"/>
          </a:xfrm>
        </p:spPr>
        <p:txBody>
          <a:bodyPr>
            <a:normAutofit/>
          </a:bodyPr>
          <a:lstStyle/>
          <a:p>
            <a:pPr algn="just"/>
            <a:r>
              <a:rPr lang="ru-RU" sz="2800" dirty="0"/>
              <a:t>Иногда при пайке-сварке «горелого» чугуна (чугун, длительное время подвергавшийся высокому нагреву) присадочный металл не смачивает поверхность основного металла, при натирании его расплавленным присадочным прутком образуются мелкие капли латуни, слегка прилипшие к поверхности. </a:t>
            </a:r>
            <a:endParaRPr lang="ru-RU" sz="2800" dirty="0" smtClean="0"/>
          </a:p>
          <a:p>
            <a:pPr algn="just"/>
            <a:r>
              <a:rPr lang="ru-RU" sz="2800" dirty="0" smtClean="0"/>
              <a:t>В </a:t>
            </a:r>
            <a:r>
              <a:rPr lang="ru-RU" sz="2800" dirty="0"/>
              <a:t>этом случае процесс </a:t>
            </a:r>
            <a:r>
              <a:rPr lang="ru-RU" sz="2800" dirty="0" smtClean="0"/>
              <a:t>приостанавливают </a:t>
            </a:r>
            <a:r>
              <a:rPr lang="ru-RU" sz="2800" dirty="0"/>
              <a:t>нагрев </a:t>
            </a:r>
            <a:r>
              <a:rPr lang="ru-RU" sz="2800" dirty="0" smtClean="0"/>
              <a:t>чугуна </a:t>
            </a:r>
            <a:r>
              <a:rPr lang="ru-RU" sz="2800" dirty="0"/>
              <a:t>до плавления, металлическим скребком счищают поверхностный слой до появления чистого металла.</a:t>
            </a:r>
          </a:p>
        </p:txBody>
      </p:sp>
    </p:spTree>
    <p:extLst>
      <p:ext uri="{BB962C8B-B14F-4D97-AF65-F5344CB8AC3E}">
        <p14:creationId xmlns:p14="http://schemas.microsoft.com/office/powerpoint/2010/main" val="185878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 rot="21048371">
            <a:off x="195011" y="2600336"/>
            <a:ext cx="8627233" cy="8876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 smtClean="0">
                <a:solidFill>
                  <a:srgbClr val="FF0000"/>
                </a:solidFill>
                <a:latin typeface="Calibri Light" panose="020F0302020204030204"/>
                <a:ea typeface="+mj-ea"/>
                <a:cs typeface="+mj-cs"/>
              </a:rPr>
              <a:t>Горячая  сварка </a:t>
            </a:r>
            <a:r>
              <a:rPr lang="ru-RU" sz="6000" b="1" dirty="0">
                <a:solidFill>
                  <a:srgbClr val="FF0000"/>
                </a:solidFill>
                <a:latin typeface="Calibri Light" panose="020F0302020204030204"/>
                <a:ea typeface="+mj-ea"/>
                <a:cs typeface="+mj-cs"/>
              </a:rPr>
              <a:t>чугуна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350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4664"/>
            <a:ext cx="8454087" cy="5976664"/>
          </a:xfrm>
        </p:spPr>
      </p:pic>
    </p:spTree>
    <p:extLst>
      <p:ext uri="{BB962C8B-B14F-4D97-AF65-F5344CB8AC3E}">
        <p14:creationId xmlns:p14="http://schemas.microsoft.com/office/powerpoint/2010/main" val="288787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 rot="21048371">
            <a:off x="265452" y="2594672"/>
            <a:ext cx="8627233" cy="176942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 smtClean="0">
                <a:solidFill>
                  <a:srgbClr val="FF0000"/>
                </a:solidFill>
                <a:latin typeface="Calibri Light" panose="020F0302020204030204"/>
                <a:ea typeface="+mj-ea"/>
                <a:cs typeface="+mj-cs"/>
              </a:rPr>
              <a:t>Подготовка чугуна к горячей сварке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902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251520" y="332657"/>
            <a:ext cx="8424936" cy="425827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ru-RU" sz="2800" b="1" u="sng" dirty="0" smtClean="0">
              <a:ea typeface="+mj-ea"/>
              <a:cs typeface="+mj-cs"/>
            </a:endParaRPr>
          </a:p>
          <a:p>
            <a:pPr algn="just"/>
            <a:r>
              <a:rPr lang="ru-RU" sz="2800" b="1" u="sng" dirty="0" smtClean="0">
                <a:ea typeface="+mj-ea"/>
                <a:cs typeface="+mj-cs"/>
              </a:rPr>
              <a:t>Серый </a:t>
            </a:r>
            <a:r>
              <a:rPr lang="ru-RU" sz="2800" b="1" u="sng" dirty="0">
                <a:ea typeface="+mj-ea"/>
                <a:cs typeface="+mj-cs"/>
              </a:rPr>
              <a:t>чугун </a:t>
            </a:r>
            <a:r>
              <a:rPr lang="ru-RU" sz="2800" dirty="0">
                <a:ea typeface="+mj-ea"/>
                <a:cs typeface="+mj-cs"/>
              </a:rPr>
              <a:t>– это такой чугун, в котором большая часть углерода находится в свободном состоянии, т.е. в виде графита. </a:t>
            </a:r>
            <a:endParaRPr lang="ru-RU" sz="2800" dirty="0" smtClean="0">
              <a:ea typeface="+mj-ea"/>
              <a:cs typeface="+mj-cs"/>
            </a:endParaRPr>
          </a:p>
          <a:p>
            <a:pPr algn="just"/>
            <a:r>
              <a:rPr lang="ru-RU" sz="2800" dirty="0" smtClean="0">
                <a:ea typeface="+mj-ea"/>
                <a:cs typeface="+mj-cs"/>
              </a:rPr>
              <a:t>Серый </a:t>
            </a:r>
            <a:r>
              <a:rPr lang="ru-RU" sz="2800" dirty="0">
                <a:ea typeface="+mj-ea"/>
                <a:cs typeface="+mj-cs"/>
              </a:rPr>
              <a:t>чугун мягок, хорошо обрабатывается режущим инструментом, поддаётся сварке и термической обработке. </a:t>
            </a:r>
            <a:endParaRPr lang="ru-RU" sz="2800" dirty="0" smtClean="0">
              <a:ea typeface="+mj-ea"/>
              <a:cs typeface="+mj-cs"/>
            </a:endParaRPr>
          </a:p>
          <a:p>
            <a:pPr algn="just"/>
            <a:r>
              <a:rPr lang="ru-RU" sz="2800" dirty="0" smtClean="0">
                <a:ea typeface="+mj-ea"/>
                <a:cs typeface="+mj-cs"/>
              </a:rPr>
              <a:t>Чем </a:t>
            </a:r>
            <a:r>
              <a:rPr lang="ru-RU" sz="2800" dirty="0">
                <a:ea typeface="+mj-ea"/>
                <a:cs typeface="+mj-cs"/>
              </a:rPr>
              <a:t>больше в чугуне углерода, тем ниже температура его плавления и выше </a:t>
            </a:r>
            <a:r>
              <a:rPr lang="ru-RU" sz="2800" dirty="0" err="1">
                <a:ea typeface="+mj-ea"/>
                <a:cs typeface="+mj-cs"/>
              </a:rPr>
              <a:t>жидкотекучесть</a:t>
            </a:r>
            <a:r>
              <a:rPr lang="ru-RU" sz="2800" dirty="0">
                <a:ea typeface="+mj-ea"/>
                <a:cs typeface="+mj-cs"/>
              </a:rPr>
              <a:t>.</a:t>
            </a:r>
            <a:endParaRPr lang="ru-RU" sz="2800" dirty="0"/>
          </a:p>
        </p:txBody>
      </p:sp>
      <p:pic>
        <p:nvPicPr>
          <p:cNvPr id="2052" name="Picture 4" descr="http://inwarma.ru/images/cms/thumbs/224eefdefc69f2f2ce84e1f16baa364a723ac452/chugunnyj_radiator_tower_4036_8_200_200_5_8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0" r="16841"/>
          <a:stretch/>
        </p:blipFill>
        <p:spPr bwMode="auto">
          <a:xfrm>
            <a:off x="6350406" y="4285321"/>
            <a:ext cx="2333902" cy="257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62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476672"/>
            <a:ext cx="8712968" cy="4248472"/>
          </a:xfrm>
        </p:spPr>
        <p:txBody>
          <a:bodyPr>
            <a:normAutofit/>
          </a:bodyPr>
          <a:lstStyle/>
          <a:p>
            <a:pPr algn="just"/>
            <a:r>
              <a:rPr lang="ru-RU" sz="2800" dirty="0" smtClean="0"/>
              <a:t>Раковины </a:t>
            </a:r>
            <a:r>
              <a:rPr lang="ru-RU" sz="2800" dirty="0"/>
              <a:t>и шлаковые включения полностью удаляются обычно механическим способом — вырубкой или сверлением. </a:t>
            </a:r>
            <a:endParaRPr lang="ru-RU" sz="2800" dirty="0" smtClean="0"/>
          </a:p>
          <a:p>
            <a:pPr algn="just"/>
            <a:r>
              <a:rPr lang="ru-RU" sz="2800" dirty="0" smtClean="0"/>
              <a:t> Трещины</a:t>
            </a:r>
            <a:r>
              <a:rPr lang="ru-RU" sz="2800" dirty="0"/>
              <a:t>, подлежащие заварке, вырубаются с </a:t>
            </a:r>
            <a:r>
              <a:rPr lang="ru-RU" sz="2800" dirty="0" smtClean="0"/>
              <a:t>V-образной </a:t>
            </a:r>
            <a:r>
              <a:rPr lang="ru-RU" sz="2800" dirty="0"/>
              <a:t>или чашеобразной разделкой; </a:t>
            </a:r>
            <a:endParaRPr lang="ru-RU" sz="2800" dirty="0" smtClean="0"/>
          </a:p>
          <a:p>
            <a:pPr algn="just"/>
            <a:r>
              <a:rPr lang="ru-RU" sz="2800" dirty="0" err="1" smtClean="0"/>
              <a:t>Невырубленным</a:t>
            </a:r>
            <a:r>
              <a:rPr lang="ru-RU" sz="2800" dirty="0" smtClean="0"/>
              <a:t> остается </a:t>
            </a:r>
            <a:r>
              <a:rPr lang="ru-RU" sz="2800" dirty="0"/>
              <a:t>притупление в 3—6 мм. </a:t>
            </a:r>
            <a:endParaRPr lang="ru-RU" sz="2800" dirty="0" smtClean="0"/>
          </a:p>
          <a:p>
            <a:pPr algn="just"/>
            <a:r>
              <a:rPr lang="ru-RU" sz="2800" dirty="0"/>
              <a:t>Для горячей сварки необходимо тщательно зачистить и разделать дефектное место для обеспечения доступа электрода ко всем частям и углам разделки. </a:t>
            </a:r>
          </a:p>
          <a:p>
            <a:pPr algn="just"/>
            <a:endParaRPr lang="ru-RU" sz="2800" dirty="0"/>
          </a:p>
        </p:txBody>
      </p:sp>
      <p:pic>
        <p:nvPicPr>
          <p:cNvPr id="9218" name="Picture 2" descr="http://www.tsvar.ru/img/work/02/0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365105"/>
            <a:ext cx="3072341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www.tsvar.ru/img/work/02/0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365105"/>
            <a:ext cx="3240360" cy="229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23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476672"/>
            <a:ext cx="8640960" cy="6048672"/>
          </a:xfrm>
        </p:spPr>
        <p:txBody>
          <a:bodyPr>
            <a:noAutofit/>
          </a:bodyPr>
          <a:lstStyle/>
          <a:p>
            <a:pPr algn="just"/>
            <a:r>
              <a:rPr lang="ru-RU" sz="2800" dirty="0" smtClean="0"/>
              <a:t>Затем </a:t>
            </a:r>
            <a:r>
              <a:rPr lang="ru-RU" sz="2800" dirty="0"/>
              <a:t>дефектное место подвергается формовке для удержания ванны расплавленного металла и предупреждения его вытекания. </a:t>
            </a:r>
            <a:endParaRPr lang="ru-RU" sz="2800" dirty="0" smtClean="0"/>
          </a:p>
          <a:p>
            <a:pPr algn="just"/>
            <a:r>
              <a:rPr lang="ru-RU" sz="2800" dirty="0" smtClean="0"/>
              <a:t>Соединяемые </a:t>
            </a:r>
            <a:r>
              <a:rPr lang="ru-RU" sz="2800" dirty="0"/>
              <a:t>две части детали должны быть хорошо скреплены между собой во избежание взаимного перемещения. </a:t>
            </a:r>
            <a:endParaRPr lang="ru-RU" sz="2800" dirty="0" smtClean="0"/>
          </a:p>
          <a:p>
            <a:pPr algn="just"/>
            <a:r>
              <a:rPr lang="ru-RU" sz="2800" dirty="0" smtClean="0"/>
              <a:t>Формовку </a:t>
            </a:r>
            <a:r>
              <a:rPr lang="ru-RU" sz="2800" dirty="0"/>
              <a:t>производят в опоках (ящиках без крышки) с </a:t>
            </a:r>
            <a:r>
              <a:rPr lang="ru-RU" sz="2800" dirty="0" err="1"/>
              <a:t>графитизированными</a:t>
            </a:r>
            <a:r>
              <a:rPr lang="ru-RU" sz="2800" dirty="0"/>
              <a:t> или угольными </a:t>
            </a:r>
            <a:r>
              <a:rPr lang="ru-RU" sz="2800" dirty="0" smtClean="0"/>
              <a:t>пластинами, </a:t>
            </a:r>
            <a:r>
              <a:rPr lang="ru-RU" sz="2800" dirty="0"/>
              <a:t>скрепленными формовочной массой (кварцевый песок с жидким стеклом или другой формовочный материал). </a:t>
            </a:r>
            <a:endParaRPr lang="ru-RU" sz="2800" dirty="0" smtClean="0"/>
          </a:p>
          <a:p>
            <a:pPr algn="just"/>
            <a:r>
              <a:rPr lang="ru-RU" sz="2800" dirty="0"/>
              <a:t>Форму просушивают с постепенным повышением температуры до 120 °С. </a:t>
            </a:r>
          </a:p>
          <a:p>
            <a:pPr marL="0" indent="0" algn="just">
              <a:buNone/>
            </a:pP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0147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pereosnastka.ru/gallery/svarka-rezka-metallov/image_1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51916"/>
            <a:ext cx="3655318" cy="607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Объект 15"/>
          <p:cNvSpPr>
            <a:spLocks noGrp="1"/>
          </p:cNvSpPr>
          <p:nvPr>
            <p:ph sz="half" idx="2"/>
          </p:nvPr>
        </p:nvSpPr>
        <p:spPr>
          <a:xfrm>
            <a:off x="3906838" y="2276872"/>
            <a:ext cx="4985642" cy="2880320"/>
          </a:xfrm>
        </p:spPr>
        <p:txBody>
          <a:bodyPr>
            <a:normAutofit/>
          </a:bodyPr>
          <a:lstStyle/>
          <a:p>
            <a:pPr algn="just"/>
            <a:r>
              <a:rPr lang="ru-RU" sz="2800" dirty="0" smtClean="0"/>
              <a:t>1 – трещина;</a:t>
            </a:r>
          </a:p>
          <a:p>
            <a:pPr algn="just"/>
            <a:r>
              <a:rPr lang="ru-RU" sz="2800" dirty="0" smtClean="0"/>
              <a:t>2 – графитовые пластины;</a:t>
            </a:r>
          </a:p>
          <a:p>
            <a:pPr algn="just"/>
            <a:r>
              <a:rPr lang="ru-RU" sz="2800" dirty="0" smtClean="0"/>
              <a:t>3 – формовочная смесь;</a:t>
            </a:r>
          </a:p>
          <a:p>
            <a:pPr algn="just"/>
            <a:r>
              <a:rPr lang="ru-RU" sz="2800" dirty="0" smtClean="0"/>
              <a:t>4 – графитовые пластины;</a:t>
            </a:r>
          </a:p>
          <a:p>
            <a:pPr algn="just"/>
            <a:r>
              <a:rPr lang="ru-RU" sz="2800" dirty="0" smtClean="0"/>
              <a:t>5 – изделие.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65779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moyasvarka.ru/wp-content/uploads/2014/11/shema9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92"/>
          <a:stretch/>
        </p:blipFill>
        <p:spPr bwMode="auto">
          <a:xfrm>
            <a:off x="179512" y="908720"/>
            <a:ext cx="8664666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24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260648"/>
            <a:ext cx="8784976" cy="6336704"/>
          </a:xfrm>
        </p:spPr>
        <p:txBody>
          <a:bodyPr>
            <a:normAutofit lnSpcReduction="10000"/>
          </a:bodyPr>
          <a:lstStyle/>
          <a:p>
            <a:pPr lvl="0" algn="just"/>
            <a:r>
              <a:rPr lang="ru-RU" sz="2800" dirty="0" smtClean="0">
                <a:solidFill>
                  <a:prstClr val="black"/>
                </a:solidFill>
              </a:rPr>
              <a:t>Подогрев </a:t>
            </a:r>
            <a:r>
              <a:rPr lang="ru-RU" sz="2800" dirty="0">
                <a:solidFill>
                  <a:prstClr val="black"/>
                </a:solidFill>
              </a:rPr>
              <a:t>изделий производится в печах или специальных нагревательных ямах. Обычно температура нагрева при газовой сварке поддерживается в пределах 450—600°С и при дуговой сварке — 700—850° С</a:t>
            </a:r>
            <a:r>
              <a:rPr lang="ru-RU" sz="2800" dirty="0" smtClean="0">
                <a:solidFill>
                  <a:prstClr val="black"/>
                </a:solidFill>
              </a:rPr>
              <a:t>.</a:t>
            </a:r>
          </a:p>
          <a:p>
            <a:pPr lvl="0" algn="just"/>
            <a:r>
              <a:rPr lang="ru-RU" sz="2800" dirty="0" smtClean="0">
                <a:solidFill>
                  <a:prstClr val="black"/>
                </a:solidFill>
              </a:rPr>
              <a:t> </a:t>
            </a:r>
            <a:r>
              <a:rPr lang="ru-RU" sz="2800" dirty="0">
                <a:solidFill>
                  <a:prstClr val="black"/>
                </a:solidFill>
              </a:rPr>
              <a:t>Подогрев чугунных изделий перед сваркой до таких высоких температур требуется для того, чтобы снизить скорость охлаждения металла шва и придать ему относительно высокие пластические свойства и возможность обработки режущим инструментом; подогрев необходим также после сварки, чтобы происходило равномерное охлаждение всего изделия и не возникали трещины. </a:t>
            </a:r>
            <a:endParaRPr lang="ru-RU" sz="2800" dirty="0" smtClean="0">
              <a:solidFill>
                <a:prstClr val="black"/>
              </a:solidFill>
            </a:endParaRPr>
          </a:p>
          <a:p>
            <a:pPr lvl="0" algn="just"/>
            <a:r>
              <a:rPr lang="ru-RU" sz="2800" dirty="0" smtClean="0">
                <a:solidFill>
                  <a:prstClr val="black"/>
                </a:solidFill>
              </a:rPr>
              <a:t>Более </a:t>
            </a:r>
            <a:r>
              <a:rPr lang="ru-RU" sz="2800" dirty="0">
                <a:solidFill>
                  <a:prstClr val="black"/>
                </a:solidFill>
              </a:rPr>
              <a:t>высокая температура подогрева чугунного изделия при </a:t>
            </a:r>
            <a:r>
              <a:rPr lang="ru-RU" sz="2800" dirty="0" smtClean="0">
                <a:solidFill>
                  <a:prstClr val="black"/>
                </a:solidFill>
              </a:rPr>
              <a:t>дуговой </a:t>
            </a:r>
            <a:r>
              <a:rPr lang="ru-RU" sz="2800" dirty="0">
                <a:solidFill>
                  <a:prstClr val="black"/>
                </a:solidFill>
              </a:rPr>
              <a:t>сварке объясняется тем, что погонная тепловая энергия в этом случае меньше, чем при газовой сварке.</a:t>
            </a:r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7113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 rot="21048371">
            <a:off x="265452" y="2594672"/>
            <a:ext cx="8627233" cy="176942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>
                <a:solidFill>
                  <a:srgbClr val="FF0000"/>
                </a:solidFill>
                <a:latin typeface="Calibri Light" panose="020F0302020204030204"/>
                <a:ea typeface="+mj-ea"/>
                <a:cs typeface="+mj-cs"/>
              </a:rPr>
              <a:t>Сварка чугунными электродами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804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332656"/>
            <a:ext cx="8568952" cy="4351338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sz="2800" dirty="0"/>
              <a:t>Сварку ведут электродами марки ОМЧ-1 с чугунным стержнем диаметром б, 8, 10 или 12 мм марки ПЧ-З и покрытием, состоящим из 41 % графита, 9 % ферромарганца, 25 % мела и 25 % полевого шпата. </a:t>
            </a:r>
          </a:p>
          <a:p>
            <a:pPr algn="just"/>
            <a:r>
              <a:rPr lang="ru-RU" sz="2800" dirty="0" smtClean="0"/>
              <a:t>Горячую </a:t>
            </a:r>
            <a:r>
              <a:rPr lang="ru-RU" sz="2800" dirty="0"/>
              <a:t>сварку чугуна выполняют на большой силе сварочного тока без перерывов до конца заварки дефекта при большой сварочной ванне</a:t>
            </a:r>
            <a:r>
              <a:rPr lang="ru-RU" sz="2800" dirty="0" smtClean="0"/>
              <a:t>.</a:t>
            </a:r>
          </a:p>
          <a:p>
            <a:pPr algn="just"/>
            <a:r>
              <a:rPr lang="ru-RU" sz="2800" dirty="0" smtClean="0"/>
              <a:t>Так</a:t>
            </a:r>
            <a:r>
              <a:rPr lang="ru-RU" sz="2800" dirty="0"/>
              <a:t>, для сварки электродом диаметром 8мм требуется ток 600А, а диаметром 12мм – ток 1000А</a:t>
            </a:r>
            <a:r>
              <a:rPr lang="ru-RU" sz="2800" dirty="0" smtClean="0"/>
              <a:t>.</a:t>
            </a:r>
          </a:p>
          <a:p>
            <a:pPr algn="just"/>
            <a:r>
              <a:rPr lang="ru-RU" sz="2800" dirty="0" smtClean="0"/>
              <a:t> Для сварки используют </a:t>
            </a:r>
            <a:r>
              <a:rPr lang="ru-RU" sz="2800" dirty="0" err="1"/>
              <a:t>электродержатели</a:t>
            </a:r>
            <a:r>
              <a:rPr lang="ru-RU" sz="2800" dirty="0"/>
              <a:t>, имеющие защиту руки сварщика от теплового излучения.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122" y="4509120"/>
            <a:ext cx="2965205" cy="226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5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332656"/>
            <a:ext cx="8496944" cy="4968552"/>
          </a:xfrm>
        </p:spPr>
        <p:txBody>
          <a:bodyPr>
            <a:normAutofit/>
          </a:bodyPr>
          <a:lstStyle/>
          <a:p>
            <a:pPr algn="just"/>
            <a:r>
              <a:rPr lang="ru-RU" sz="2800" dirty="0" smtClean="0">
                <a:solidFill>
                  <a:srgbClr val="000000"/>
                </a:solidFill>
              </a:rPr>
              <a:t>При </a:t>
            </a:r>
            <a:r>
              <a:rPr lang="ru-RU" sz="2800" dirty="0">
                <a:solidFill>
                  <a:srgbClr val="000000"/>
                </a:solidFill>
              </a:rPr>
              <a:t>большом объеме и площади дефекта его разделяют графитовой пластиной на отдельные участки так, чтобы площадь отдельной ванны не </a:t>
            </a:r>
            <a:r>
              <a:rPr lang="ru-RU" sz="2800" dirty="0" smtClean="0">
                <a:solidFill>
                  <a:srgbClr val="000000"/>
                </a:solidFill>
              </a:rPr>
              <a:t>превышала </a:t>
            </a:r>
            <a:r>
              <a:rPr lang="ru-RU" sz="2800" dirty="0">
                <a:solidFill>
                  <a:srgbClr val="000000"/>
                </a:solidFill>
              </a:rPr>
              <a:t>50—60 см2</a:t>
            </a:r>
            <a:r>
              <a:rPr lang="ru-RU" sz="2800" dirty="0" smtClean="0">
                <a:solidFill>
                  <a:srgbClr val="000000"/>
                </a:solidFill>
              </a:rPr>
              <a:t>.</a:t>
            </a:r>
          </a:p>
          <a:p>
            <a:pPr algn="just"/>
            <a:r>
              <a:rPr lang="ru-RU" sz="2800" dirty="0"/>
              <a:t>После заварки и затвердевания одного участка пластину немедленно переставляют, сваривают следующий участок, и так до окончания сварки всего соединения. </a:t>
            </a:r>
            <a:endParaRPr lang="ru-RU" sz="2800" dirty="0" smtClean="0"/>
          </a:p>
          <a:p>
            <a:pPr algn="just"/>
            <a:r>
              <a:rPr lang="ru-RU" sz="2800" dirty="0" smtClean="0"/>
              <a:t>После </a:t>
            </a:r>
            <a:r>
              <a:rPr lang="ru-RU" sz="2800" dirty="0"/>
              <a:t>этого деталь засыпают сухим песком или древесным углем, укрывают асбестом и охлаждают вместе с печью или другим подогревающим устройством.</a:t>
            </a:r>
          </a:p>
        </p:txBody>
      </p:sp>
    </p:spTree>
    <p:extLst>
      <p:ext uri="{BB962C8B-B14F-4D97-AF65-F5344CB8AC3E}">
        <p14:creationId xmlns:p14="http://schemas.microsoft.com/office/powerpoint/2010/main" val="184480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332656"/>
            <a:ext cx="8640960" cy="6192688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ru-RU" sz="2800" dirty="0"/>
              <a:t>Качество соединения свариваемых частей и температура, от которой оно зависит, определяются формой сварочной ванны. Выпуклая поверхность ванны говорит о плохом </a:t>
            </a:r>
            <a:r>
              <a:rPr lang="ru-RU" sz="2800" dirty="0" smtClean="0"/>
              <a:t>соединении. В </a:t>
            </a:r>
            <a:r>
              <a:rPr lang="ru-RU" sz="2800" dirty="0"/>
              <a:t>этом случае сварщик должен увеличить нагрев стенок изделия. </a:t>
            </a:r>
            <a:endParaRPr lang="ru-RU" sz="2800" dirty="0" smtClean="0"/>
          </a:p>
          <a:p>
            <a:pPr algn="just"/>
            <a:r>
              <a:rPr lang="ru-RU" sz="2800" dirty="0" smtClean="0"/>
              <a:t>Когда </a:t>
            </a:r>
            <a:r>
              <a:rPr lang="ru-RU" sz="2800" dirty="0"/>
              <a:t>ванна чрезмерно горяча, расплавление стенок изделия идет весьма интенсивно, образуется очень характерный подрез стенки; в этом случае требуется пламя или дугу перенести в центр ванны, уменьшить температуру ванны добавлением в нее кусочков стержней, электродов или заранее </a:t>
            </a:r>
            <a:r>
              <a:rPr lang="ru-RU" sz="2800" dirty="0" smtClean="0"/>
              <a:t>приготовленных </a:t>
            </a:r>
            <a:r>
              <a:rPr lang="ru-RU" sz="2800" dirty="0"/>
              <a:t>мелких кусков чугуна.</a:t>
            </a:r>
          </a:p>
          <a:p>
            <a:pPr algn="just"/>
            <a:r>
              <a:rPr lang="ru-RU" sz="2800" dirty="0"/>
              <a:t>Правильный процесс сварки характеризуется вогнутой </a:t>
            </a:r>
            <a:r>
              <a:rPr lang="ru-RU" sz="2800" dirty="0" smtClean="0"/>
              <a:t>поверхностью </a:t>
            </a:r>
            <a:r>
              <a:rPr lang="ru-RU" sz="2800" dirty="0"/>
              <a:t>сварочной ванны без подреза; жидкий чугун хорошо смачивает стенки детали.</a:t>
            </a:r>
          </a:p>
          <a:p>
            <a:pPr algn="just"/>
            <a:r>
              <a:rPr lang="ru-RU" sz="2800" dirty="0"/>
              <a:t>Многослойная сварка чугуна </a:t>
            </a:r>
            <a:r>
              <a:rPr lang="ru-RU" sz="2800" dirty="0" smtClean="0"/>
              <a:t>при </a:t>
            </a:r>
            <a:r>
              <a:rPr lang="ru-RU" sz="2800" dirty="0"/>
              <a:t>меняется редко и лишь в случаях, </a:t>
            </a:r>
            <a:r>
              <a:rPr lang="ru-RU" sz="2800" dirty="0" smtClean="0"/>
              <a:t>когда </a:t>
            </a:r>
            <a:r>
              <a:rPr lang="ru-RU" sz="2800" dirty="0"/>
              <a:t>невозможно поддерживать всю ванну в жидком состоянии.</a:t>
            </a:r>
          </a:p>
        </p:txBody>
      </p:sp>
    </p:spTree>
    <p:extLst>
      <p:ext uri="{BB962C8B-B14F-4D97-AF65-F5344CB8AC3E}">
        <p14:creationId xmlns:p14="http://schemas.microsoft.com/office/powerpoint/2010/main" val="174942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539551" y="3535604"/>
            <a:ext cx="225766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 smtClean="0">
                <a:solidFill>
                  <a:schemeClr val="tx1"/>
                </a:solidFill>
              </a:rPr>
              <a:t>Холодная ванна</a:t>
            </a:r>
            <a:endParaRPr lang="ru-RU" sz="3200" b="1" dirty="0">
              <a:solidFill>
                <a:schemeClr val="tx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575327" y="4450004"/>
            <a:ext cx="225766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 smtClean="0">
                <a:solidFill>
                  <a:schemeClr val="tx1"/>
                </a:solidFill>
              </a:rPr>
              <a:t>Горячая ванна</a:t>
            </a:r>
            <a:endParaRPr lang="ru-RU" sz="3200" b="1" dirty="0">
              <a:solidFill>
                <a:schemeClr val="tx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372200" y="5589240"/>
            <a:ext cx="252028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 smtClean="0">
                <a:solidFill>
                  <a:schemeClr val="tx1"/>
                </a:solidFill>
              </a:rPr>
              <a:t>Нормальная ванна</a:t>
            </a:r>
            <a:endParaRPr lang="ru-RU" sz="3200" b="1" dirty="0">
              <a:solidFill>
                <a:schemeClr val="tx1"/>
              </a:solidFill>
            </a:endParaRPr>
          </a:p>
        </p:txBody>
      </p:sp>
      <p:pic>
        <p:nvPicPr>
          <p:cNvPr id="3080" name="Picture 8" descr="http://metallurgu.ru/books/item/f00/s00/z0000015/pic/00017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751" b="20175"/>
          <a:stretch/>
        </p:blipFill>
        <p:spPr bwMode="auto">
          <a:xfrm>
            <a:off x="571462" y="332656"/>
            <a:ext cx="2225754" cy="2910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35179" r="35612"/>
          <a:stretch/>
        </p:blipFill>
        <p:spPr>
          <a:xfrm>
            <a:off x="3588437" y="1268760"/>
            <a:ext cx="2244555" cy="291091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64080" r="2455"/>
          <a:stretch/>
        </p:blipFill>
        <p:spPr>
          <a:xfrm>
            <a:off x="6506213" y="2348880"/>
            <a:ext cx="2252254" cy="291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38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67544" y="685801"/>
            <a:ext cx="8352928" cy="2527175"/>
          </a:xfrm>
        </p:spPr>
        <p:txBody>
          <a:bodyPr>
            <a:normAutofit/>
          </a:bodyPr>
          <a:lstStyle/>
          <a:p>
            <a:pPr lvl="0" algn="just"/>
            <a:r>
              <a:rPr lang="ru-RU" sz="2800" b="1" u="sng" dirty="0">
                <a:solidFill>
                  <a:prstClr val="black"/>
                </a:solidFill>
              </a:rPr>
              <a:t>Ковкий чугун</a:t>
            </a:r>
            <a:r>
              <a:rPr lang="ru-RU" sz="2800" b="1" dirty="0">
                <a:solidFill>
                  <a:prstClr val="black"/>
                </a:solidFill>
              </a:rPr>
              <a:t> </a:t>
            </a:r>
            <a:r>
              <a:rPr lang="ru-RU" sz="2800" dirty="0">
                <a:solidFill>
                  <a:prstClr val="black"/>
                </a:solidFill>
              </a:rPr>
              <a:t>получают из белого чугуна термической обработкой - длительной выдержкой при температуре 800 – 850 градусов Цельсия. </a:t>
            </a:r>
          </a:p>
          <a:p>
            <a:pPr lvl="0" algn="just"/>
            <a:r>
              <a:rPr lang="ru-RU" sz="2800" dirty="0">
                <a:solidFill>
                  <a:prstClr val="black"/>
                </a:solidFill>
              </a:rPr>
              <a:t>При этом углерод в чугуне выделяется в виде хлопьев свободного углерода, располагающегося между кристаллами чистого железа.</a:t>
            </a:r>
          </a:p>
          <a:p>
            <a:pPr algn="just"/>
            <a:endParaRPr lang="ru-RU" sz="2800" b="1" u="sng" dirty="0" smtClean="0">
              <a:ea typeface="+mj-ea"/>
              <a:cs typeface="+mj-cs"/>
            </a:endParaRPr>
          </a:p>
          <a:p>
            <a:pPr algn="just"/>
            <a:endParaRPr lang="ru-RU" sz="2800" b="1" u="sng" dirty="0">
              <a:ea typeface="+mj-ea"/>
              <a:cs typeface="+mj-cs"/>
            </a:endParaRPr>
          </a:p>
        </p:txBody>
      </p:sp>
      <p:pic>
        <p:nvPicPr>
          <p:cNvPr id="3076" name="Picture 4" descr="http://www.santur.ru/UPLOAD/fck/image/tr-per.jpg"/>
          <p:cNvPicPr>
            <a:picLocks noChangeAspect="1" noChangeArrowheads="1"/>
          </p:cNvPicPr>
          <p:nvPr/>
        </p:nvPicPr>
        <p:blipFill>
          <a:blip r:embed="rId2">
            <a:lum bright="-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706126"/>
            <a:ext cx="2790825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comsy.ru/production/zaporno-regulirujushhaja_armatura/15kch16nzh/15kch16nz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802" y="3717032"/>
            <a:ext cx="2105025" cy="293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лако 3"/>
          <p:cNvSpPr/>
          <p:nvPr/>
        </p:nvSpPr>
        <p:spPr>
          <a:xfrm>
            <a:off x="357158" y="285728"/>
            <a:ext cx="8286808" cy="592935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ГАЗОВАЯ  СВАРКА  ЧУГУНА</a:t>
            </a:r>
          </a:p>
          <a:p>
            <a:pPr algn="ctr"/>
            <a:r>
              <a:rPr lang="ru-RU" b="1" dirty="0" smtClean="0"/>
              <a:t>Последовательность выполнения работ</a:t>
            </a:r>
            <a:endParaRPr lang="ru-RU" b="1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816072" y="3714752"/>
            <a:ext cx="2748756" cy="1500854"/>
          </a:xfrm>
          <a:prstGeom prst="rect">
            <a:avLst/>
          </a:prstGeom>
          <a:noFill/>
          <a:ln/>
        </p:spPr>
      </p:pic>
      <p:pic>
        <p:nvPicPr>
          <p:cNvPr id="1028" name="Picture 4" descr="C:\Users\инкогнито\Pictures\Рисунок1.png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4725144"/>
            <a:ext cx="1511300" cy="188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260648"/>
            <a:ext cx="8640960" cy="4032448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sz="2800" dirty="0" smtClean="0"/>
              <a:t>В </a:t>
            </a:r>
            <a:r>
              <a:rPr lang="ru-RU" sz="2800" dirty="0"/>
              <a:t>качестве присадочного материала применяют чугунные прутки марки А или Б по ГОСТ 2671-70. Прутки марки А используются при сварке деталей сложного профиля с тонкими стенками и мелкозернистой структурой. Прутки марки Б применяются при сварке тяжелых отливок в основном при местном подогреве их. Литые стержни </a:t>
            </a:r>
            <a:r>
              <a:rPr lang="ru-RU" sz="2800" dirty="0" smtClean="0"/>
              <a:t>имеют </a:t>
            </a:r>
            <a:r>
              <a:rPr lang="ru-RU" sz="2800" dirty="0"/>
              <a:t>диаметры 4, 6, 8, 10, 12 мм.</a:t>
            </a:r>
            <a:endParaRPr lang="ru-RU" sz="2800" dirty="0" smtClean="0"/>
          </a:p>
          <a:p>
            <a:pPr algn="just"/>
            <a:r>
              <a:rPr lang="ru-RU" sz="2800" dirty="0" smtClean="0"/>
              <a:t>Сварку </a:t>
            </a:r>
            <a:r>
              <a:rPr lang="ru-RU" sz="2800" dirty="0"/>
              <a:t>выполняют обычными горелками с применением порошковых флюсов.</a:t>
            </a:r>
          </a:p>
        </p:txBody>
      </p:sp>
      <p:pic>
        <p:nvPicPr>
          <p:cNvPr id="8196" name="Picture 4" descr="https://55.img.avito.st/140x105/222411725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5" y="4149080"/>
            <a:ext cx="3264363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51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159221"/>
            <a:ext cx="8712968" cy="965523"/>
          </a:xfrm>
        </p:spPr>
        <p:txBody>
          <a:bodyPr>
            <a:normAutofit/>
          </a:bodyPr>
          <a:lstStyle/>
          <a:p>
            <a:r>
              <a:rPr lang="ru-RU" sz="4400" b="1" dirty="0">
                <a:solidFill>
                  <a:srgbClr val="FF0000"/>
                </a:solidFill>
              </a:rPr>
              <a:t>Составы флюсов для сварки чугуна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671968"/>
              </p:ext>
            </p:extLst>
          </p:nvPr>
        </p:nvGraphicFramePr>
        <p:xfrm>
          <a:off x="467544" y="980729"/>
          <a:ext cx="8424936" cy="5760636"/>
        </p:xfrm>
        <a:graphic>
          <a:graphicData uri="http://schemas.openxmlformats.org/drawingml/2006/table">
            <a:tbl>
              <a:tblPr/>
              <a:tblGrid>
                <a:gridCol w="1230756"/>
                <a:gridCol w="7194180"/>
              </a:tblGrid>
              <a:tr h="560904">
                <a:tc>
                  <a:txBody>
                    <a:bodyPr/>
                    <a:lstStyle/>
                    <a:p>
                      <a:pPr algn="ctr"/>
                      <a:r>
                        <a:rPr lang="ru-RU" sz="2800" b="1" baseline="30000" dirty="0">
                          <a:effectLst/>
                        </a:rPr>
                        <a:t>№ флюса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baseline="30000" dirty="0">
                          <a:effectLst/>
                        </a:rPr>
                        <a:t>Состав, % (по массе)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0D0"/>
                    </a:solidFill>
                  </a:tcPr>
                </a:tc>
              </a:tr>
              <a:tr h="560904">
                <a:tc>
                  <a:txBody>
                    <a:bodyPr/>
                    <a:lstStyle/>
                    <a:p>
                      <a:pPr algn="ctr"/>
                      <a:r>
                        <a:rPr lang="ru-RU" sz="2800" b="1" baseline="30000" dirty="0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baseline="30000" dirty="0">
                          <a:effectLst/>
                        </a:rPr>
                        <a:t>100 - плавленая бура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0D0"/>
                    </a:solidFill>
                  </a:tcPr>
                </a:tc>
              </a:tr>
              <a:tr h="560904">
                <a:tc>
                  <a:txBody>
                    <a:bodyPr/>
                    <a:lstStyle/>
                    <a:p>
                      <a:pPr algn="ctr"/>
                      <a:r>
                        <a:rPr lang="ru-RU" sz="2800" b="1" baseline="30000" dirty="0">
                          <a:effectLst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baseline="30000" dirty="0">
                          <a:effectLst/>
                        </a:rPr>
                        <a:t>100 - прокаленная бура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0D0"/>
                    </a:solidFill>
                  </a:tcPr>
                </a:tc>
              </a:tr>
              <a:tr h="560904">
                <a:tc>
                  <a:txBody>
                    <a:bodyPr/>
                    <a:lstStyle/>
                    <a:p>
                      <a:pPr algn="ctr"/>
                      <a:r>
                        <a:rPr lang="ru-RU" sz="2800" b="1" baseline="30000" dirty="0">
                          <a:effectLst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baseline="30000" dirty="0">
                          <a:effectLst/>
                        </a:rPr>
                        <a:t>100 - техническая бура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0D0"/>
                    </a:solidFill>
                  </a:tcPr>
                </a:tc>
              </a:tr>
              <a:tr h="985372">
                <a:tc>
                  <a:txBody>
                    <a:bodyPr/>
                    <a:lstStyle/>
                    <a:p>
                      <a:pPr algn="ctr"/>
                      <a:r>
                        <a:rPr lang="ru-RU" sz="2800" b="1" baseline="30000" dirty="0">
                          <a:effectLst/>
                        </a:rPr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baseline="30000" dirty="0">
                          <a:effectLst/>
                        </a:rPr>
                        <a:t>56 - прокаленная бура, 22 - углекислый натрий, 22 - углекислый калий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0D0"/>
                    </a:solidFill>
                  </a:tcPr>
                </a:tc>
              </a:tr>
              <a:tr h="560904">
                <a:tc>
                  <a:txBody>
                    <a:bodyPr/>
                    <a:lstStyle/>
                    <a:p>
                      <a:pPr algn="ctr"/>
                      <a:r>
                        <a:rPr lang="ru-RU" sz="2800" b="1" baseline="30000" dirty="0">
                          <a:effectLst/>
                        </a:rPr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baseline="30000" dirty="0">
                          <a:effectLst/>
                        </a:rPr>
                        <a:t>50 - техническая бура, 50 - двууглекислый натрий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0D0"/>
                    </a:solidFill>
                  </a:tcPr>
                </a:tc>
              </a:tr>
              <a:tr h="985372">
                <a:tc>
                  <a:txBody>
                    <a:bodyPr/>
                    <a:lstStyle/>
                    <a:p>
                      <a:pPr algn="ctr"/>
                      <a:r>
                        <a:rPr lang="ru-RU" sz="2800" b="1" baseline="30000">
                          <a:effectLst/>
                        </a:rPr>
                        <a:t>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baseline="30000" dirty="0">
                          <a:effectLst/>
                        </a:rPr>
                        <a:t>23- плавленая бура, 27 - углекислый натрий 50 - натриевая селитра (азотнокислый натрий)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0D0"/>
                    </a:solidFill>
                  </a:tcPr>
                </a:tc>
              </a:tr>
              <a:tr h="985372">
                <a:tc>
                  <a:txBody>
                    <a:bodyPr/>
                    <a:lstStyle/>
                    <a:p>
                      <a:pPr algn="ctr"/>
                      <a:r>
                        <a:rPr lang="ru-RU" sz="2800" b="1" baseline="30000">
                          <a:effectLst/>
                        </a:rPr>
                        <a:t>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baseline="30000" dirty="0">
                          <a:effectLst/>
                        </a:rPr>
                        <a:t>50 - прокаленная бура, 50 - натриевая селитра, 4 </a:t>
                      </a:r>
                      <a:r>
                        <a:rPr lang="ru-RU" sz="2800" b="1" baseline="30000" dirty="0" smtClean="0">
                          <a:effectLst/>
                        </a:rPr>
                        <a:t>–керосин</a:t>
                      </a:r>
                    </a:p>
                    <a:p>
                      <a:pPr algn="ctr"/>
                      <a:r>
                        <a:rPr lang="ru-RU" sz="2800" b="1" baseline="30000" dirty="0" smtClean="0">
                          <a:effectLst/>
                        </a:rPr>
                        <a:t> </a:t>
                      </a:r>
                      <a:r>
                        <a:rPr lang="ru-RU" sz="2800" b="1" baseline="30000" dirty="0">
                          <a:effectLst/>
                        </a:rPr>
                        <a:t>(сверх 100%)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0D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92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179512" y="404664"/>
            <a:ext cx="8712968" cy="5400600"/>
          </a:xfrm>
        </p:spPr>
        <p:txBody>
          <a:bodyPr>
            <a:noAutofit/>
          </a:bodyPr>
          <a:lstStyle/>
          <a:p>
            <a:pPr algn="just"/>
            <a:r>
              <a:rPr lang="ru-RU" sz="2800" dirty="0"/>
              <a:t>Флюс до образования сварочной ванны насыпают вручную (ложечкой, щепоткой), а затем вводят присадочный пруток, периодически погружая его в коробочку с флюсом</a:t>
            </a:r>
            <a:r>
              <a:rPr lang="ru-RU" sz="2800" dirty="0" smtClean="0"/>
              <a:t>.</a:t>
            </a:r>
            <a:endParaRPr lang="ru-RU" sz="2800" dirty="0"/>
          </a:p>
          <a:p>
            <a:pPr algn="just"/>
            <a:r>
              <a:rPr lang="ru-RU" sz="2800" dirty="0"/>
              <a:t>Применяются также газообразные </a:t>
            </a:r>
            <a:r>
              <a:rPr lang="ru-RU" sz="2800" dirty="0" err="1" smtClean="0"/>
              <a:t>бромметиловые</a:t>
            </a:r>
            <a:r>
              <a:rPr lang="ru-RU" sz="2800" dirty="0" smtClean="0"/>
              <a:t> </a:t>
            </a:r>
            <a:r>
              <a:rPr lang="ru-RU" sz="2800" dirty="0"/>
              <a:t>флюсы БМ-1 и БМ-2, представляющие собой летучие жидкости, которые специальными </a:t>
            </a:r>
            <a:r>
              <a:rPr lang="ru-RU" sz="2800" dirty="0" err="1"/>
              <a:t>газофлюсопитателями</a:t>
            </a:r>
            <a:r>
              <a:rPr lang="ru-RU" sz="2800" dirty="0"/>
              <a:t> (например, ФГФ-3-71) подают в ацетиленовый канал газовой горелки</a:t>
            </a:r>
            <a:r>
              <a:rPr lang="ru-RU" sz="2800" dirty="0" smtClean="0"/>
              <a:t>.</a:t>
            </a:r>
          </a:p>
        </p:txBody>
      </p:sp>
      <p:pic>
        <p:nvPicPr>
          <p:cNvPr id="7170" name="Picture 2" descr="http://www.by.all.biz/img/by/catalog/39121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005064"/>
            <a:ext cx="3321546" cy="267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65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332656"/>
            <a:ext cx="8784976" cy="4351338"/>
          </a:xfrm>
        </p:spPr>
        <p:txBody>
          <a:bodyPr>
            <a:normAutofit/>
          </a:bodyPr>
          <a:lstStyle/>
          <a:p>
            <a:pPr algn="just"/>
            <a:r>
              <a:rPr lang="ru-RU" sz="2800" dirty="0"/>
              <a:t>Ацетилено-кислородная сварка обеспечивает наибольшую производительность процесса. </a:t>
            </a:r>
            <a:endParaRPr lang="ru-RU" sz="2800" dirty="0" smtClean="0"/>
          </a:p>
          <a:p>
            <a:pPr algn="just"/>
            <a:r>
              <a:rPr lang="ru-RU" sz="2800" dirty="0"/>
              <a:t>Газовая сварка производится </a:t>
            </a:r>
            <a:r>
              <a:rPr lang="ru-RU" sz="2800" dirty="0" smtClean="0"/>
              <a:t>горелкой </a:t>
            </a:r>
            <a:r>
              <a:rPr lang="ru-RU" sz="2800" dirty="0"/>
              <a:t>с наконечниками </a:t>
            </a:r>
            <a:r>
              <a:rPr lang="ru-RU" sz="2800" dirty="0" smtClean="0"/>
              <a:t>№5—8</a:t>
            </a:r>
            <a:r>
              <a:rPr lang="ru-RU" sz="2800" dirty="0"/>
              <a:t>. </a:t>
            </a:r>
            <a:endParaRPr lang="ru-RU" sz="2800" dirty="0" smtClean="0"/>
          </a:p>
          <a:p>
            <a:pPr algn="just"/>
            <a:r>
              <a:rPr lang="ru-RU" sz="2800" dirty="0" smtClean="0"/>
              <a:t>При </a:t>
            </a:r>
            <a:r>
              <a:rPr lang="ru-RU" sz="2800" dirty="0"/>
              <a:t>сварке используют нормальное пламя или пламя с небольшим избытком ацетилена (β= 0,8-1,0), обеспечивающим компенсацию выгорающего углерода</a:t>
            </a:r>
            <a:r>
              <a:rPr lang="ru-RU" sz="2800" dirty="0" smtClean="0"/>
              <a:t>.</a:t>
            </a:r>
            <a:endParaRPr lang="ru-RU" sz="2800" dirty="0"/>
          </a:p>
          <a:p>
            <a:pPr algn="just"/>
            <a:r>
              <a:rPr lang="ru-RU" sz="2800" dirty="0"/>
              <a:t>Мощность пламени устанавливается из </a:t>
            </a:r>
            <a:r>
              <a:rPr lang="ru-RU" sz="2800" dirty="0" smtClean="0"/>
              <a:t>расчета: </a:t>
            </a:r>
          </a:p>
          <a:p>
            <a:pPr marL="0" indent="0" algn="just">
              <a:buNone/>
            </a:pPr>
            <a:r>
              <a:rPr lang="ru-RU" sz="2800" dirty="0"/>
              <a:t> </a:t>
            </a:r>
            <a:r>
              <a:rPr lang="ru-RU" sz="2800" dirty="0" smtClean="0"/>
              <a:t>                          </a:t>
            </a:r>
            <a:r>
              <a:rPr lang="ru-RU" sz="2800" dirty="0" err="1" smtClean="0"/>
              <a:t>Vа</a:t>
            </a:r>
            <a:r>
              <a:rPr lang="ru-RU" sz="2800" dirty="0" smtClean="0"/>
              <a:t> </a:t>
            </a:r>
            <a:r>
              <a:rPr lang="ru-RU" sz="2800" dirty="0"/>
              <a:t>= (120-150)S. </a:t>
            </a:r>
          </a:p>
          <a:p>
            <a:pPr algn="just"/>
            <a:endParaRPr lang="ru-RU" sz="2800" dirty="0"/>
          </a:p>
        </p:txBody>
      </p:sp>
      <p:pic>
        <p:nvPicPr>
          <p:cNvPr id="5122" name="Picture 2" descr="http://swelding.ru/images/cms/data/remont_elektrodvigatelya_privoda_rotora_materialom_utp_8_i_85_fn/image06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222721"/>
            <a:ext cx="3384376" cy="235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87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692696"/>
            <a:ext cx="8568952" cy="2251447"/>
          </a:xfrm>
        </p:spPr>
        <p:txBody>
          <a:bodyPr>
            <a:normAutofit/>
          </a:bodyPr>
          <a:lstStyle/>
          <a:p>
            <a:pPr algn="just"/>
            <a:r>
              <a:rPr lang="ru-RU" sz="2800" dirty="0"/>
              <a:t>Применение горячей сварки обеспечивает получение шва, близкого по составу с основным металлом, и устраняет отбеливание и образование трещин в шве и </a:t>
            </a:r>
            <a:r>
              <a:rPr lang="ru-RU" sz="2800" dirty="0" err="1"/>
              <a:t>околошовной</a:t>
            </a:r>
            <a:r>
              <a:rPr lang="ru-RU" sz="2800" dirty="0"/>
              <a:t> зоне.</a:t>
            </a:r>
          </a:p>
        </p:txBody>
      </p:sp>
      <p:pic>
        <p:nvPicPr>
          <p:cNvPr id="6146" name="Picture 2" descr="http://kirov.buyreklama.ru/kirov/pic_336_294/21749712/%D0%A1%D0%B2%D0%B0%D1%80%D0%BA%D0%B0%20%D1%87%D1%83%D0%B3%D1%83%D0%BD%D0%B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57" b="12573"/>
          <a:stretch/>
        </p:blipFill>
        <p:spPr bwMode="auto">
          <a:xfrm>
            <a:off x="3202766" y="2944144"/>
            <a:ext cx="5293670" cy="345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51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539552" y="685801"/>
            <a:ext cx="8280920" cy="1879103"/>
          </a:xfrm>
        </p:spPr>
        <p:txBody>
          <a:bodyPr>
            <a:normAutofit/>
          </a:bodyPr>
          <a:lstStyle/>
          <a:p>
            <a:pPr algn="just"/>
            <a:r>
              <a:rPr lang="ru-RU" sz="2800" b="1" u="sng" dirty="0">
                <a:ea typeface="+mj-ea"/>
                <a:cs typeface="+mj-cs"/>
              </a:rPr>
              <a:t>Легированный чугун </a:t>
            </a:r>
            <a:r>
              <a:rPr lang="ru-RU" sz="2800" dirty="0">
                <a:ea typeface="+mj-ea"/>
                <a:cs typeface="+mj-cs"/>
              </a:rPr>
              <a:t>имеет специальные примеси хрома, никеля, молибдена, благодаря которым повышается его </a:t>
            </a:r>
            <a:r>
              <a:rPr lang="ru-RU" sz="2800" dirty="0" err="1">
                <a:ea typeface="+mj-ea"/>
                <a:cs typeface="+mj-cs"/>
              </a:rPr>
              <a:t>кислотостойкость</a:t>
            </a:r>
            <a:r>
              <a:rPr lang="ru-RU" sz="2800" dirty="0">
                <a:ea typeface="+mj-ea"/>
                <a:cs typeface="+mj-cs"/>
              </a:rPr>
              <a:t>, прочность при ударных нагрузках и др</a:t>
            </a:r>
            <a:r>
              <a:rPr lang="ru-RU" sz="2800" dirty="0" smtClean="0">
                <a:ea typeface="+mj-ea"/>
                <a:cs typeface="+mj-cs"/>
              </a:rPr>
              <a:t>.</a:t>
            </a:r>
            <a:endParaRPr lang="ru-RU" sz="2800" dirty="0">
              <a:ea typeface="+mj-ea"/>
              <a:cs typeface="+mj-cs"/>
            </a:endParaRPr>
          </a:p>
        </p:txBody>
      </p:sp>
      <p:pic>
        <p:nvPicPr>
          <p:cNvPr id="4098" name="Picture 2" descr="http://img12.nnm.me/8/5/d/1/3/065400f13ccc8a21c039fa27df5_prev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978680"/>
            <a:ext cx="2369269" cy="287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econet.ru/uploads/pictures/1013/content_zabor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80928"/>
            <a:ext cx="5458482" cy="365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145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323528" y="476673"/>
            <a:ext cx="8424936" cy="2592287"/>
          </a:xfrm>
        </p:spPr>
        <p:txBody>
          <a:bodyPr>
            <a:normAutofit/>
          </a:bodyPr>
          <a:lstStyle/>
          <a:p>
            <a:pPr algn="just"/>
            <a:r>
              <a:rPr lang="ru-RU" sz="2800" b="1" u="sng" dirty="0"/>
              <a:t>Высокопрочный чугун</a:t>
            </a:r>
            <a:r>
              <a:rPr lang="ru-RU" sz="2800" b="1" dirty="0"/>
              <a:t> </a:t>
            </a:r>
            <a:r>
              <a:rPr lang="ru-RU" sz="2800" dirty="0"/>
              <a:t>получают из серого чугуна специальной обработкой – введением в жидкий чугун при температуре не ниже 1400 градусов Цельсия чистого магния и его сплавов. </a:t>
            </a:r>
          </a:p>
          <a:p>
            <a:pPr algn="just"/>
            <a:r>
              <a:rPr lang="ru-RU" sz="2800" dirty="0"/>
              <a:t>Графит в высокопрочном чугуне имеет сферическую </a:t>
            </a:r>
            <a:r>
              <a:rPr lang="ru-RU" sz="2800" dirty="0" smtClean="0"/>
              <a:t>форму</a:t>
            </a:r>
            <a:endParaRPr lang="ru-RU" sz="2800" dirty="0"/>
          </a:p>
        </p:txBody>
      </p:sp>
      <p:pic>
        <p:nvPicPr>
          <p:cNvPr id="5122" name="Picture 2" descr="http://kasi-ua.com/system/html/KCU71F(17)-c7c759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289" y="3573016"/>
            <a:ext cx="4028756" cy="314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aves-peugeot.ru/models/boxer/images/boxer_12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924944"/>
            <a:ext cx="3456384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15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 rot="21048371">
            <a:off x="195011" y="2600336"/>
            <a:ext cx="8627233" cy="8876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b="1" dirty="0">
                <a:solidFill>
                  <a:srgbClr val="FF0000"/>
                </a:solidFill>
                <a:latin typeface="Calibri Light" panose="020F0302020204030204"/>
                <a:ea typeface="+mj-ea"/>
                <a:cs typeface="+mj-cs"/>
              </a:rPr>
              <a:t>Способы сварки чугуна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038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933</TotalTime>
  <Words>2750</Words>
  <Application>Microsoft Office PowerPoint</Application>
  <PresentationFormat>Экран (4:3)</PresentationFormat>
  <Paragraphs>172</Paragraphs>
  <Slides>65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65</vt:i4>
      </vt:variant>
    </vt:vector>
  </HeadingPairs>
  <TitlesOfParts>
    <vt:vector size="66" baseType="lpstr">
      <vt:lpstr>Тема Office</vt:lpstr>
      <vt:lpstr> Тема: Ручная дуговая и газовая сварка чугуна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Техника сварки по шпилькам и связям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Составы флюсов для сварки чугуна</vt:lpstr>
      <vt:lpstr>Презентация PowerPoint</vt:lpstr>
      <vt:lpstr>Презентация PowerPoint</vt:lpstr>
      <vt:lpstr>Презентация PowerPoint</vt:lpstr>
    </vt:vector>
  </TitlesOfParts>
  <Company>diakov.net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Надя</dc:creator>
  <cp:lastModifiedBy>Владос савченко</cp:lastModifiedBy>
  <cp:revision>69</cp:revision>
  <dcterms:created xsi:type="dcterms:W3CDTF">2016-01-10T16:39:03Z</dcterms:created>
  <dcterms:modified xsi:type="dcterms:W3CDTF">2024-05-19T13:00:22Z</dcterms:modified>
</cp:coreProperties>
</file>